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257" r:id="rId3"/>
    <p:sldId id="256" r:id="rId4"/>
    <p:sldId id="266" r:id="rId5"/>
    <p:sldId id="265" r:id="rId6"/>
    <p:sldId id="268" r:id="rId7"/>
    <p:sldId id="264" r:id="rId8"/>
    <p:sldId id="270" r:id="rId9"/>
    <p:sldId id="269" r:id="rId10"/>
    <p:sldId id="271" r:id="rId11"/>
  </p:sldIdLst>
  <p:sldSz cx="6858000" cy="9144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0000"/>
    <a:srgbClr val="920000"/>
    <a:srgbClr val="E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édio 2 - Destaqu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Estilo Médio 3 - Destaque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Estilo Claro 3 - Destaqu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Estilo Claro 1 - Destaqu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704" y="1016"/>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8" d="100"/>
          <a:sy n="68" d="100"/>
        </p:scale>
        <p:origin x="-233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95F00E-914A-41EB-BD46-587F2D3FC1E0}" type="datetimeFigureOut">
              <a:rPr lang="pt-PT" smtClean="0"/>
              <a:pPr/>
              <a:t>15/08/15</a:t>
            </a:fld>
            <a:endParaRPr lang="pt-PT"/>
          </a:p>
        </p:txBody>
      </p:sp>
      <p:sp>
        <p:nvSpPr>
          <p:cNvPr id="4" name="Marcador de Posição da Imagem do Diapositivo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58F658-C773-4F07-9D05-1004C8B9AA4B}" type="slidenum">
              <a:rPr lang="pt-PT" smtClean="0"/>
              <a:pPr/>
              <a:t>‹#›</a:t>
            </a:fld>
            <a:endParaRPr lang="pt-PT"/>
          </a:p>
        </p:txBody>
      </p:sp>
    </p:spTree>
    <p:extLst>
      <p:ext uri="{BB962C8B-B14F-4D97-AF65-F5344CB8AC3E}">
        <p14:creationId xmlns:p14="http://schemas.microsoft.com/office/powerpoint/2010/main" val="1937155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3</a:t>
            </a:fld>
            <a:endParaRPr lang="pt-P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4</a:t>
            </a:fld>
            <a:endParaRPr lang="pt-P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5</a:t>
            </a:fld>
            <a:endParaRPr lang="pt-P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6</a:t>
            </a:fld>
            <a:endParaRPr lang="pt-P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7</a:t>
            </a:fld>
            <a:endParaRPr lang="pt-P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8</a:t>
            </a:fld>
            <a:endParaRPr lang="pt-P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9</a:t>
            </a:fld>
            <a:endParaRPr lang="pt-P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F558F658-C773-4F07-9D05-1004C8B9AA4B}" type="slidenum">
              <a:rPr lang="pt-PT" smtClean="0"/>
              <a:pPr/>
              <a:t>10</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14350" y="2840568"/>
            <a:ext cx="5829300" cy="1960033"/>
          </a:xfrm>
        </p:spPr>
        <p:txBody>
          <a:bodyPr/>
          <a:lstStyle/>
          <a:p>
            <a:r>
              <a:rPr lang="pt-PT" smtClean="0"/>
              <a:t>Clique para editar o estilo</a:t>
            </a:r>
            <a:endParaRPr lang="pt-PT"/>
          </a:p>
        </p:txBody>
      </p:sp>
      <p:sp>
        <p:nvSpPr>
          <p:cNvPr id="3" name="Subtítulo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CA84C9F9-966B-47D5-8928-27B028A25DB0}" type="datetimeFigureOut">
              <a:rPr lang="pt-PT" smtClean="0"/>
              <a:pPr/>
              <a:t>15/08/15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CA84C9F9-966B-47D5-8928-27B028A25DB0}" type="datetimeFigureOut">
              <a:rPr lang="pt-PT" smtClean="0"/>
              <a:pPr/>
              <a:t>15/08/15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4972050" y="366185"/>
            <a:ext cx="1543050" cy="7802033"/>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42900" y="366185"/>
            <a:ext cx="4514850" cy="7802033"/>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CA84C9F9-966B-47D5-8928-27B028A25DB0}" type="datetimeFigureOut">
              <a:rPr lang="pt-PT" smtClean="0"/>
              <a:pPr/>
              <a:t>15/08/15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CA84C9F9-966B-47D5-8928-27B028A25DB0}" type="datetimeFigureOut">
              <a:rPr lang="pt-PT" smtClean="0"/>
              <a:pPr/>
              <a:t>15/08/15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541735" y="5875867"/>
            <a:ext cx="5829300" cy="1816100"/>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CA84C9F9-966B-47D5-8928-27B028A25DB0}" type="datetimeFigureOut">
              <a:rPr lang="pt-PT" smtClean="0"/>
              <a:pPr/>
              <a:t>15/08/15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CA84C9F9-966B-47D5-8928-27B028A25DB0}" type="datetimeFigureOut">
              <a:rPr lang="pt-PT" smtClean="0"/>
              <a:pPr/>
              <a:t>15/08/15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CA84C9F9-966B-47D5-8928-27B028A25DB0}" type="datetimeFigureOut">
              <a:rPr lang="pt-PT" smtClean="0"/>
              <a:pPr/>
              <a:t>15/08/15</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CA84C9F9-966B-47D5-8928-27B028A25DB0}" type="datetimeFigureOut">
              <a:rPr lang="pt-PT" smtClean="0"/>
              <a:pPr/>
              <a:t>15/08/15</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CA84C9F9-966B-47D5-8928-27B028A25DB0}" type="datetimeFigureOut">
              <a:rPr lang="pt-PT" smtClean="0"/>
              <a:pPr/>
              <a:t>15/08/15</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342900" y="364067"/>
            <a:ext cx="2256235" cy="154940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CA84C9F9-966B-47D5-8928-27B028A25DB0}" type="datetimeFigureOut">
              <a:rPr lang="pt-PT" smtClean="0"/>
              <a:pPr/>
              <a:t>15/08/15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344216" y="6400800"/>
            <a:ext cx="4114800" cy="755651"/>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CA84C9F9-966B-47D5-8928-27B028A25DB0}" type="datetimeFigureOut">
              <a:rPr lang="pt-PT" smtClean="0"/>
              <a:pPr/>
              <a:t>15/08/15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81C16FF4-6198-417F-9C94-96DB63F52993}" type="slidenum">
              <a:rPr lang="pt-PT" smtClean="0"/>
              <a:pPr/>
              <a:t>‹#›</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A84C9F9-966B-47D5-8928-27B028A25DB0}" type="datetimeFigureOut">
              <a:rPr lang="pt-PT" smtClean="0"/>
              <a:pPr/>
              <a:t>15/08/15</a:t>
            </a:fld>
            <a:endParaRPr lang="pt-PT"/>
          </a:p>
        </p:txBody>
      </p:sp>
      <p:sp>
        <p:nvSpPr>
          <p:cNvPr id="5" name="Marcador de Posição do Rodapé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1C16FF4-6198-417F-9C94-96DB63F52993}" type="slidenum">
              <a:rPr lang="pt-PT" smtClean="0"/>
              <a:pPr/>
              <a:t>‹#›</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hyperlink" Target="http://www.joaomiranda.com" TargetMode="External"/><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6.png"/><Relationship Id="rId8" Type="http://schemas.openxmlformats.org/officeDocument/2006/relationships/image" Target="../media/image8.png"/><Relationship Id="rId9"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7.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23528"/>
            <a:ext cx="6858000" cy="1200329"/>
          </a:xfrm>
          <a:prstGeom prst="rect">
            <a:avLst/>
          </a:prstGeom>
          <a:noFill/>
        </p:spPr>
        <p:txBody>
          <a:bodyPr wrap="square" rtlCol="0">
            <a:spAutoFit/>
          </a:bodyPr>
          <a:lstStyle/>
          <a:p>
            <a:pPr algn="ctr"/>
            <a:r>
              <a:rPr lang="en-US" sz="7200" b="1" dirty="0" err="1" smtClean="0">
                <a:solidFill>
                  <a:schemeClr val="bg1"/>
                </a:solidFill>
                <a:latin typeface="Century Gothic"/>
                <a:cs typeface="Century Gothic"/>
              </a:rPr>
              <a:t>Orçamento</a:t>
            </a:r>
            <a:endParaRPr lang="en-US" sz="7200" b="1" dirty="0">
              <a:solidFill>
                <a:schemeClr val="bg1"/>
              </a:solidFill>
              <a:latin typeface="Century Gothic"/>
              <a:cs typeface="Century Gothic"/>
            </a:endParaRP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04864" y="8096519"/>
            <a:ext cx="2420888" cy="1041425"/>
          </a:xfrm>
          <a:prstGeom prst="rect">
            <a:avLst/>
          </a:prstGeom>
        </p:spPr>
      </p:pic>
      <p:pic>
        <p:nvPicPr>
          <p:cNvPr id="2" name="Picture 1" descr="pdf_apresentacao2014_novo_capa.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7831"/>
            <a:ext cx="6858000" cy="9144000"/>
          </a:xfrm>
          <a:prstGeom prst="rect">
            <a:avLst/>
          </a:prstGeom>
        </p:spPr>
      </p:pic>
    </p:spTree>
    <p:extLst>
      <p:ext uri="{BB962C8B-B14F-4D97-AF65-F5344CB8AC3E}">
        <p14:creationId xmlns:p14="http://schemas.microsoft.com/office/powerpoint/2010/main" val="10766474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Conexão recta 13"/>
          <p:cNvCxnSpPr/>
          <p:nvPr/>
        </p:nvCxnSpPr>
        <p:spPr>
          <a:xfrm>
            <a:off x="548680" y="1187624"/>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7920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descr="Captura de ecrã 2014-08-6, às 19.40.1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pic>
        <p:nvPicPr>
          <p:cNvPr id="17" name="Picture 16" descr="Captura de ecrã 2014-07-27, às 14.25.0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pic>
        <p:nvPicPr>
          <p:cNvPr id="19" name="Picture 18" descr="logo_j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8640" y="8175254"/>
            <a:ext cx="1610435" cy="939420"/>
          </a:xfrm>
          <a:prstGeom prst="rect">
            <a:avLst/>
          </a:prstGeom>
        </p:spPr>
      </p:pic>
      <p:sp>
        <p:nvSpPr>
          <p:cNvPr id="20"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pic>
        <p:nvPicPr>
          <p:cNvPr id="2" name="Picture 1"/>
          <p:cNvPicPr>
            <a:picLocks noChangeAspect="1"/>
          </p:cNvPicPr>
          <p:nvPr/>
        </p:nvPicPr>
        <p:blipFill>
          <a:blip r:embed="rId6"/>
          <a:stretch>
            <a:fillRect/>
          </a:stretch>
        </p:blipFill>
        <p:spPr>
          <a:xfrm>
            <a:off x="0" y="1143000"/>
            <a:ext cx="6858000" cy="6858000"/>
          </a:xfrm>
          <a:prstGeom prst="rect">
            <a:avLst/>
          </a:prstGeom>
        </p:spPr>
      </p:pic>
    </p:spTree>
    <p:extLst>
      <p:ext uri="{BB962C8B-B14F-4D97-AF65-F5344CB8AC3E}">
        <p14:creationId xmlns:p14="http://schemas.microsoft.com/office/powerpoint/2010/main" val="32238707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stretch>
            <a:fillRect/>
          </a:stretch>
        </p:blipFill>
        <p:spPr>
          <a:xfrm>
            <a:off x="0" y="0"/>
            <a:ext cx="6858000" cy="9144000"/>
          </a:xfrm>
          <a:prstGeom prst="rect">
            <a:avLst/>
          </a:prstGeom>
        </p:spPr>
      </p:pic>
      <p:pic>
        <p:nvPicPr>
          <p:cNvPr id="7" name="Picture 6"/>
          <p:cNvPicPr>
            <a:picLocks noChangeAspect="1"/>
          </p:cNvPicPr>
          <p:nvPr/>
        </p:nvPicPr>
        <p:blipFill>
          <a:blip r:embed="rId3" cstate="print"/>
          <a:stretch>
            <a:fillRect/>
          </a:stretch>
        </p:blipFill>
        <p:spPr>
          <a:xfrm>
            <a:off x="1511300" y="139700"/>
            <a:ext cx="3835400" cy="8864600"/>
          </a:xfrm>
          <a:prstGeom prst="rect">
            <a:avLst/>
          </a:prstGeom>
        </p:spPr>
      </p:pic>
      <p:pic>
        <p:nvPicPr>
          <p:cNvPr id="2" name="Picture 1" descr="pdf_apresentacao2014_novo_clientes cop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6858000" cy="9144000"/>
          </a:xfrm>
          <a:prstGeom prst="rect">
            <a:avLst/>
          </a:prstGeom>
        </p:spPr>
      </p:pic>
    </p:spTree>
    <p:extLst>
      <p:ext uri="{BB962C8B-B14F-4D97-AF65-F5344CB8AC3E}">
        <p14:creationId xmlns:p14="http://schemas.microsoft.com/office/powerpoint/2010/main" val="277303023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CaixaDeTexto 23"/>
          <p:cNvSpPr txBox="1"/>
          <p:nvPr/>
        </p:nvSpPr>
        <p:spPr>
          <a:xfrm>
            <a:off x="548680" y="1312476"/>
            <a:ext cx="3960440" cy="523220"/>
          </a:xfrm>
          <a:prstGeom prst="rect">
            <a:avLst/>
          </a:prstGeom>
          <a:noFill/>
        </p:spPr>
        <p:txBody>
          <a:bodyPr wrap="square" rtlCol="0">
            <a:spAutoFit/>
          </a:bodyPr>
          <a:lstStyle/>
          <a:p>
            <a:pPr algn="ctr"/>
            <a:r>
              <a:rPr lang="pt-PT" sz="2800" b="1" dirty="0" smtClean="0">
                <a:solidFill>
                  <a:srgbClr val="B30000"/>
                </a:solidFill>
                <a:latin typeface="Century Gothic" pitchFamily="34" charset="0"/>
              </a:rPr>
              <a:t>SERVIÇOS</a:t>
            </a:r>
          </a:p>
        </p:txBody>
      </p:sp>
      <p:sp>
        <p:nvSpPr>
          <p:cNvPr id="11"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cxnSp>
        <p:nvCxnSpPr>
          <p:cNvPr id="14" name="Conexão recta 13"/>
          <p:cNvCxnSpPr/>
          <p:nvPr/>
        </p:nvCxnSpPr>
        <p:spPr>
          <a:xfrm>
            <a:off x="548680" y="1187624"/>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64807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094308" y="3229281"/>
            <a:ext cx="184666" cy="369332"/>
          </a:xfrm>
          <a:prstGeom prst="rect">
            <a:avLst/>
          </a:prstGeom>
          <a:noFill/>
        </p:spPr>
        <p:txBody>
          <a:bodyPr wrap="none" rtlCol="0">
            <a:spAutoFit/>
          </a:bodyPr>
          <a:lstStyle/>
          <a:p>
            <a:endParaRPr lang="en-US" dirty="0"/>
          </a:p>
        </p:txBody>
      </p:sp>
      <p:sp>
        <p:nvSpPr>
          <p:cNvPr id="17" name="TextBox 16"/>
          <p:cNvSpPr txBox="1"/>
          <p:nvPr/>
        </p:nvSpPr>
        <p:spPr>
          <a:xfrm>
            <a:off x="548680" y="2987824"/>
            <a:ext cx="5400600" cy="4547911"/>
          </a:xfrm>
          <a:prstGeom prst="rect">
            <a:avLst/>
          </a:prstGeom>
          <a:noFill/>
        </p:spPr>
        <p:txBody>
          <a:bodyPr wrap="square" rtlCol="0">
            <a:spAutoFit/>
          </a:bodyPr>
          <a:lstStyle/>
          <a:p>
            <a:pPr algn="just"/>
            <a:r>
              <a:rPr lang="en-US" sz="2800" b="1" dirty="0" smtClean="0">
                <a:solidFill>
                  <a:srgbClr val="B30000"/>
                </a:solidFill>
                <a:latin typeface="Century Gothic" pitchFamily="34" charset="0"/>
              </a:rPr>
              <a:t>1 – CLOSE UP</a:t>
            </a:r>
          </a:p>
          <a:p>
            <a:pPr algn="just"/>
            <a:endParaRPr lang="en-US" sz="1000" b="1" dirty="0">
              <a:solidFill>
                <a:srgbClr val="B30000"/>
              </a:solidFill>
              <a:latin typeface="Century Gothic" pitchFamily="34" charset="0"/>
            </a:endParaRPr>
          </a:p>
          <a:p>
            <a:pPr algn="just">
              <a:lnSpc>
                <a:spcPct val="120000"/>
              </a:lnSpc>
            </a:pPr>
            <a:r>
              <a:rPr lang="en-US" sz="1400" dirty="0" err="1" smtClean="0">
                <a:latin typeface="Century Gothic" pitchFamily="34" charset="0"/>
              </a:rPr>
              <a:t>Formato</a:t>
            </a:r>
            <a:r>
              <a:rPr lang="en-US" sz="1400" dirty="0" smtClean="0">
                <a:latin typeface="Century Gothic" pitchFamily="34" charset="0"/>
              </a:rPr>
              <a:t> </a:t>
            </a:r>
            <a:r>
              <a:rPr lang="en-US" sz="1400" dirty="0" err="1">
                <a:latin typeface="Century Gothic" pitchFamily="34" charset="0"/>
              </a:rPr>
              <a:t>que</a:t>
            </a:r>
            <a:r>
              <a:rPr lang="en-US" sz="1400" dirty="0">
                <a:latin typeface="Century Gothic" pitchFamily="34" charset="0"/>
              </a:rPr>
              <a:t> se </a:t>
            </a:r>
            <a:r>
              <a:rPr lang="en-US" sz="1400" dirty="0" err="1" smtClean="0">
                <a:latin typeface="Century Gothic" pitchFamily="34" charset="0"/>
              </a:rPr>
              <a:t>destaca</a:t>
            </a:r>
            <a:r>
              <a:rPr lang="en-US" sz="1400" dirty="0" smtClean="0">
                <a:latin typeface="Century Gothic" pitchFamily="34" charset="0"/>
              </a:rPr>
              <a:t> </a:t>
            </a:r>
            <a:r>
              <a:rPr lang="en-US" sz="1400" dirty="0" err="1">
                <a:latin typeface="Century Gothic" pitchFamily="34" charset="0"/>
              </a:rPr>
              <a:t>pela</a:t>
            </a:r>
            <a:r>
              <a:rPr lang="en-US" sz="1400" dirty="0">
                <a:latin typeface="Century Gothic" pitchFamily="34" charset="0"/>
              </a:rPr>
              <a:t> </a:t>
            </a:r>
            <a:r>
              <a:rPr lang="en-US" sz="1400" dirty="0" err="1">
                <a:latin typeface="Century Gothic" pitchFamily="34" charset="0"/>
              </a:rPr>
              <a:t>proximidade</a:t>
            </a:r>
            <a:r>
              <a:rPr lang="en-US" sz="1400" dirty="0">
                <a:latin typeface="Century Gothic" pitchFamily="34" charset="0"/>
              </a:rPr>
              <a:t> </a:t>
            </a:r>
            <a:r>
              <a:rPr lang="en-US" sz="1400" dirty="0" err="1" smtClean="0">
                <a:latin typeface="Century Gothic" pitchFamily="34" charset="0"/>
              </a:rPr>
              <a:t>aos</a:t>
            </a:r>
            <a:r>
              <a:rPr lang="en-US" sz="1400" dirty="0" smtClean="0">
                <a:latin typeface="Century Gothic" pitchFamily="34" charset="0"/>
              </a:rPr>
              <a:t> </a:t>
            </a:r>
            <a:r>
              <a:rPr lang="en-US" sz="1400" dirty="0" err="1" smtClean="0">
                <a:latin typeface="Century Gothic" pitchFamily="34" charset="0"/>
              </a:rPr>
              <a:t>convidados</a:t>
            </a:r>
            <a:r>
              <a:rPr lang="en-US" sz="1400" dirty="0" smtClean="0">
                <a:latin typeface="Century Gothic" pitchFamily="34" charset="0"/>
              </a:rPr>
              <a:t>, </a:t>
            </a:r>
            <a:r>
              <a:rPr lang="en-US" sz="1400" dirty="0" err="1" smtClean="0">
                <a:latin typeface="Century Gothic" pitchFamily="34" charset="0"/>
              </a:rPr>
              <a:t>que</a:t>
            </a:r>
            <a:r>
              <a:rPr lang="en-US" sz="1400" dirty="0" smtClean="0">
                <a:latin typeface="Century Gothic" pitchFamily="34" charset="0"/>
              </a:rPr>
              <a:t> </a:t>
            </a:r>
            <a:r>
              <a:rPr lang="en-US" sz="1400" dirty="0" err="1" smtClean="0">
                <a:latin typeface="Century Gothic" pitchFamily="34" charset="0"/>
              </a:rPr>
              <a:t>vêem</a:t>
            </a:r>
            <a:r>
              <a:rPr lang="en-US" sz="1400" dirty="0" smtClean="0">
                <a:latin typeface="Century Gothic" pitchFamily="34" charset="0"/>
              </a:rPr>
              <a:t> </a:t>
            </a:r>
            <a:r>
              <a:rPr lang="en-US" sz="1400" dirty="0" err="1" smtClean="0">
                <a:latin typeface="Century Gothic" pitchFamily="34" charset="0"/>
              </a:rPr>
              <a:t>diante</a:t>
            </a:r>
            <a:r>
              <a:rPr lang="en-US" sz="1400" dirty="0" smtClean="0">
                <a:latin typeface="Century Gothic" pitchFamily="34" charset="0"/>
              </a:rPr>
              <a:t> </a:t>
            </a:r>
            <a:r>
              <a:rPr lang="en-US" sz="1400" dirty="0">
                <a:latin typeface="Century Gothic" pitchFamily="34" charset="0"/>
              </a:rPr>
              <a:t>dos </a:t>
            </a:r>
            <a:r>
              <a:rPr lang="en-US" sz="1400" dirty="0" err="1">
                <a:latin typeface="Century Gothic" pitchFamily="34" charset="0"/>
              </a:rPr>
              <a:t>seus</a:t>
            </a:r>
            <a:r>
              <a:rPr lang="en-US" sz="1400" dirty="0">
                <a:latin typeface="Century Gothic" pitchFamily="34" charset="0"/>
              </a:rPr>
              <a:t> </a:t>
            </a:r>
            <a:r>
              <a:rPr lang="en-US" sz="1400" dirty="0" err="1" smtClean="0">
                <a:latin typeface="Century Gothic" pitchFamily="34" charset="0"/>
              </a:rPr>
              <a:t>olhos</a:t>
            </a:r>
            <a:r>
              <a:rPr lang="en-US" sz="1400" dirty="0" smtClean="0">
                <a:latin typeface="Century Gothic" pitchFamily="34" charset="0"/>
              </a:rPr>
              <a:t> </a:t>
            </a:r>
            <a:r>
              <a:rPr lang="en-US" sz="1400" dirty="0">
                <a:latin typeface="Century Gothic" pitchFamily="34" charset="0"/>
              </a:rPr>
              <a:t>e </a:t>
            </a:r>
            <a:r>
              <a:rPr lang="en-US" sz="1400" dirty="0" err="1">
                <a:latin typeface="Century Gothic" pitchFamily="34" charset="0"/>
              </a:rPr>
              <a:t>ao</a:t>
            </a:r>
            <a:r>
              <a:rPr lang="en-US" sz="1400" dirty="0">
                <a:latin typeface="Century Gothic" pitchFamily="34" charset="0"/>
              </a:rPr>
              <a:t> </a:t>
            </a:r>
            <a:r>
              <a:rPr lang="en-US" sz="1400" dirty="0" err="1">
                <a:latin typeface="Century Gothic" pitchFamily="34" charset="0"/>
              </a:rPr>
              <a:t>pormenor</a:t>
            </a:r>
            <a:r>
              <a:rPr lang="en-US" sz="1400" dirty="0">
                <a:latin typeface="Century Gothic" pitchFamily="34" charset="0"/>
              </a:rPr>
              <a:t>, </a:t>
            </a:r>
            <a:r>
              <a:rPr lang="en-US" sz="1400" dirty="0" err="1">
                <a:latin typeface="Century Gothic" pitchFamily="34" charset="0"/>
              </a:rPr>
              <a:t>momentos</a:t>
            </a:r>
            <a:r>
              <a:rPr lang="en-US" sz="1400" dirty="0">
                <a:latin typeface="Century Gothic" pitchFamily="34" charset="0"/>
              </a:rPr>
              <a:t> </a:t>
            </a:r>
            <a:r>
              <a:rPr lang="en-US" sz="1400" dirty="0" err="1">
                <a:latin typeface="Century Gothic" pitchFamily="34" charset="0"/>
              </a:rPr>
              <a:t>mágicos</a:t>
            </a:r>
            <a:r>
              <a:rPr lang="en-US" sz="1400" dirty="0">
                <a:latin typeface="Century Gothic" pitchFamily="34" charset="0"/>
              </a:rPr>
              <a:t> </a:t>
            </a:r>
            <a:r>
              <a:rPr lang="en-US" sz="1400" dirty="0" err="1">
                <a:latin typeface="Century Gothic" pitchFamily="34" charset="0"/>
              </a:rPr>
              <a:t>acontecerem</a:t>
            </a:r>
            <a:r>
              <a:rPr lang="en-US" sz="1400" dirty="0">
                <a:latin typeface="Century Gothic" pitchFamily="34" charset="0"/>
              </a:rPr>
              <a:t>, </a:t>
            </a:r>
            <a:r>
              <a:rPr lang="en-US" sz="1400" dirty="0" err="1" smtClean="0">
                <a:latin typeface="Century Gothic" pitchFamily="34" charset="0"/>
              </a:rPr>
              <a:t>É</a:t>
            </a:r>
            <a:r>
              <a:rPr lang="en-US" sz="1400" dirty="0" smtClean="0">
                <a:latin typeface="Century Gothic" pitchFamily="34" charset="0"/>
              </a:rPr>
              <a:t> </a:t>
            </a:r>
            <a:r>
              <a:rPr lang="en-US" sz="1400" dirty="0">
                <a:latin typeface="Century Gothic" pitchFamily="34" charset="0"/>
              </a:rPr>
              <a:t>um </a:t>
            </a:r>
            <a:r>
              <a:rPr lang="en-US" sz="1400" dirty="0" err="1">
                <a:latin typeface="Century Gothic" pitchFamily="34" charset="0"/>
              </a:rPr>
              <a:t>tipo</a:t>
            </a:r>
            <a:r>
              <a:rPr lang="en-US" sz="1400" dirty="0">
                <a:latin typeface="Century Gothic" pitchFamily="34" charset="0"/>
              </a:rPr>
              <a:t> de </a:t>
            </a:r>
            <a:r>
              <a:rPr lang="en-US" sz="1400" dirty="0" err="1">
                <a:latin typeface="Century Gothic" pitchFamily="34" charset="0"/>
              </a:rPr>
              <a:t>atuação</a:t>
            </a:r>
            <a:r>
              <a:rPr lang="en-US" sz="1400" dirty="0">
                <a:latin typeface="Century Gothic" pitchFamily="34" charset="0"/>
              </a:rPr>
              <a:t> </a:t>
            </a:r>
            <a:r>
              <a:rPr lang="en-US" sz="1400" dirty="0" err="1">
                <a:latin typeface="Century Gothic" pitchFamily="34" charset="0"/>
              </a:rPr>
              <a:t>onde</a:t>
            </a:r>
            <a:r>
              <a:rPr lang="en-US" sz="1400" dirty="0">
                <a:latin typeface="Century Gothic" pitchFamily="34" charset="0"/>
              </a:rPr>
              <a:t> </a:t>
            </a:r>
            <a:r>
              <a:rPr lang="en-US" sz="1400" dirty="0" err="1">
                <a:latin typeface="Century Gothic" pitchFamily="34" charset="0"/>
              </a:rPr>
              <a:t>predomina</a:t>
            </a:r>
            <a:r>
              <a:rPr lang="en-US" sz="1400" dirty="0">
                <a:latin typeface="Century Gothic" pitchFamily="34" charset="0"/>
              </a:rPr>
              <a:t> a </a:t>
            </a:r>
            <a:r>
              <a:rPr lang="en-US" sz="1400" b="1" dirty="0" err="1">
                <a:latin typeface="Century Gothic" pitchFamily="34" charset="0"/>
              </a:rPr>
              <a:t>dinâmica</a:t>
            </a:r>
            <a:r>
              <a:rPr lang="en-US" sz="1400" b="1" dirty="0">
                <a:latin typeface="Century Gothic" pitchFamily="34" charset="0"/>
              </a:rPr>
              <a:t> e </a:t>
            </a:r>
            <a:r>
              <a:rPr lang="en-US" sz="1400" b="1" dirty="0" err="1">
                <a:latin typeface="Century Gothic" pitchFamily="34" charset="0"/>
              </a:rPr>
              <a:t>interactividade</a:t>
            </a:r>
            <a:r>
              <a:rPr lang="en-US" sz="1400" b="1" dirty="0">
                <a:latin typeface="Century Gothic" pitchFamily="34" charset="0"/>
              </a:rPr>
              <a:t> </a:t>
            </a:r>
            <a:r>
              <a:rPr lang="en-US" sz="1400" dirty="0">
                <a:latin typeface="Century Gothic" pitchFamily="34" charset="0"/>
              </a:rPr>
              <a:t>com </a:t>
            </a:r>
            <a:r>
              <a:rPr lang="en-US" sz="1400" dirty="0" err="1">
                <a:latin typeface="Century Gothic" pitchFamily="34" charset="0"/>
              </a:rPr>
              <a:t>os</a:t>
            </a:r>
            <a:r>
              <a:rPr lang="en-US" sz="1400" dirty="0">
                <a:latin typeface="Century Gothic" pitchFamily="34" charset="0"/>
              </a:rPr>
              <a:t> </a:t>
            </a:r>
            <a:r>
              <a:rPr lang="en-US" sz="1400" dirty="0" err="1">
                <a:latin typeface="Century Gothic" pitchFamily="34" charset="0"/>
              </a:rPr>
              <a:t>espectadores</a:t>
            </a:r>
            <a:r>
              <a:rPr lang="en-US" sz="1400" dirty="0">
                <a:latin typeface="Century Gothic" pitchFamily="34" charset="0"/>
              </a:rPr>
              <a:t> </a:t>
            </a:r>
            <a:r>
              <a:rPr lang="en-US" sz="1400" dirty="0" smtClean="0">
                <a:latin typeface="Century Gothic" pitchFamily="34" charset="0"/>
              </a:rPr>
              <a:t>e </a:t>
            </a:r>
            <a:r>
              <a:rPr lang="en-US" sz="1400" dirty="0" err="1" smtClean="0">
                <a:latin typeface="Century Gothic" pitchFamily="34" charset="0"/>
              </a:rPr>
              <a:t>permite</a:t>
            </a:r>
            <a:r>
              <a:rPr lang="en-US" sz="1400" dirty="0" smtClean="0">
                <a:latin typeface="Century Gothic" pitchFamily="34" charset="0"/>
              </a:rPr>
              <a:t> </a:t>
            </a:r>
            <a:r>
              <a:rPr lang="en-US" sz="1400" dirty="0" err="1" smtClean="0">
                <a:latin typeface="Century Gothic" pitchFamily="34" charset="0"/>
              </a:rPr>
              <a:t>também</a:t>
            </a:r>
            <a:r>
              <a:rPr lang="en-US" sz="1400" dirty="0" smtClean="0">
                <a:latin typeface="Century Gothic" pitchFamily="34" charset="0"/>
              </a:rPr>
              <a:t> </a:t>
            </a:r>
            <a:r>
              <a:rPr lang="en-US" sz="1400" b="1" dirty="0" err="1" smtClean="0">
                <a:latin typeface="Century Gothic" pitchFamily="34" charset="0"/>
              </a:rPr>
              <a:t>quebrar</a:t>
            </a:r>
            <a:r>
              <a:rPr lang="en-US" sz="1400" b="1" dirty="0" smtClean="0">
                <a:latin typeface="Century Gothic" pitchFamily="34" charset="0"/>
              </a:rPr>
              <a:t> o </a:t>
            </a:r>
            <a:r>
              <a:rPr lang="en-US" sz="1400" b="1" dirty="0" err="1" smtClean="0">
                <a:latin typeface="Century Gothic" pitchFamily="34" charset="0"/>
              </a:rPr>
              <a:t>gelo</a:t>
            </a:r>
            <a:r>
              <a:rPr lang="en-US" sz="1400" b="1" dirty="0" smtClean="0">
                <a:latin typeface="Century Gothic" pitchFamily="34" charset="0"/>
              </a:rPr>
              <a:t> entre </a:t>
            </a:r>
            <a:r>
              <a:rPr lang="en-US" sz="1400" b="1" dirty="0" err="1" smtClean="0">
                <a:latin typeface="Century Gothic" pitchFamily="34" charset="0"/>
              </a:rPr>
              <a:t>os</a:t>
            </a:r>
            <a:r>
              <a:rPr lang="en-US" sz="1400" b="1" dirty="0" smtClean="0">
                <a:latin typeface="Century Gothic" pitchFamily="34" charset="0"/>
              </a:rPr>
              <a:t> </a:t>
            </a:r>
            <a:r>
              <a:rPr lang="en-US" sz="1400" b="1" dirty="0" err="1" smtClean="0">
                <a:latin typeface="Century Gothic" pitchFamily="34" charset="0"/>
              </a:rPr>
              <a:t>convidados</a:t>
            </a:r>
            <a:r>
              <a:rPr lang="en-US" sz="1400" b="1" dirty="0" smtClean="0">
                <a:latin typeface="Century Gothic" pitchFamily="34" charset="0"/>
              </a:rPr>
              <a:t>.</a:t>
            </a:r>
          </a:p>
          <a:p>
            <a:pPr algn="just">
              <a:lnSpc>
                <a:spcPct val="120000"/>
              </a:lnSpc>
            </a:pPr>
            <a:endParaRPr lang="en-US" sz="1400" b="1" dirty="0">
              <a:latin typeface="Century Gothic" pitchFamily="34" charset="0"/>
            </a:endParaRPr>
          </a:p>
          <a:p>
            <a:pPr algn="just">
              <a:lnSpc>
                <a:spcPct val="120000"/>
              </a:lnSpc>
            </a:pPr>
            <a:r>
              <a:rPr lang="en-US" sz="1400" dirty="0" smtClean="0">
                <a:latin typeface="Century Gothic" pitchFamily="34" charset="0"/>
              </a:rPr>
              <a:t>O close-up </a:t>
            </a:r>
            <a:r>
              <a:rPr lang="en-US" sz="1400" dirty="0" err="1" smtClean="0">
                <a:latin typeface="Century Gothic" pitchFamily="34" charset="0"/>
              </a:rPr>
              <a:t>pode</a:t>
            </a:r>
            <a:r>
              <a:rPr lang="en-US" sz="1400" dirty="0" smtClean="0">
                <a:latin typeface="Century Gothic" pitchFamily="34" charset="0"/>
              </a:rPr>
              <a:t> </a:t>
            </a:r>
            <a:r>
              <a:rPr lang="en-US" sz="1400" dirty="0" err="1" smtClean="0">
                <a:latin typeface="Century Gothic" pitchFamily="34" charset="0"/>
              </a:rPr>
              <a:t>ser</a:t>
            </a:r>
            <a:r>
              <a:rPr lang="en-US" sz="1400" dirty="0" smtClean="0">
                <a:latin typeface="Century Gothic" pitchFamily="34" charset="0"/>
              </a:rPr>
              <a:t> </a:t>
            </a:r>
            <a:r>
              <a:rPr lang="en-US" sz="1400" dirty="0" err="1" smtClean="0">
                <a:latin typeface="Century Gothic" pitchFamily="34" charset="0"/>
              </a:rPr>
              <a:t>realizado</a:t>
            </a:r>
            <a:r>
              <a:rPr lang="en-US" sz="1400" dirty="0" smtClean="0">
                <a:latin typeface="Century Gothic" pitchFamily="34" charset="0"/>
              </a:rPr>
              <a:t> </a:t>
            </a:r>
            <a:r>
              <a:rPr lang="en-US" sz="1400" dirty="0" err="1" smtClean="0">
                <a:latin typeface="Century Gothic" pitchFamily="34" charset="0"/>
              </a:rPr>
              <a:t>em</a:t>
            </a:r>
            <a:r>
              <a:rPr lang="en-US" sz="1400" dirty="0" smtClean="0">
                <a:latin typeface="Century Gothic" pitchFamily="34" charset="0"/>
              </a:rPr>
              <a:t> </a:t>
            </a:r>
            <a:r>
              <a:rPr lang="en-US" sz="1400" dirty="0" err="1" smtClean="0">
                <a:latin typeface="Century Gothic" pitchFamily="34" charset="0"/>
              </a:rPr>
              <a:t>dois</a:t>
            </a:r>
            <a:r>
              <a:rPr lang="en-US" sz="1400" dirty="0" smtClean="0">
                <a:latin typeface="Century Gothic" pitchFamily="34" charset="0"/>
              </a:rPr>
              <a:t> </a:t>
            </a:r>
            <a:r>
              <a:rPr lang="en-US" sz="1400" dirty="0" err="1" smtClean="0">
                <a:latin typeface="Century Gothic" pitchFamily="34" charset="0"/>
              </a:rPr>
              <a:t>momentos</a:t>
            </a:r>
            <a:r>
              <a:rPr lang="en-US" sz="1400" dirty="0" smtClean="0">
                <a:latin typeface="Century Gothic" pitchFamily="34" charset="0"/>
              </a:rPr>
              <a:t> </a:t>
            </a:r>
            <a:r>
              <a:rPr lang="en-US" sz="1400" dirty="0" err="1" smtClean="0">
                <a:latin typeface="Century Gothic" pitchFamily="34" charset="0"/>
              </a:rPr>
              <a:t>distintos</a:t>
            </a:r>
            <a:r>
              <a:rPr lang="en-US" sz="1400" dirty="0" smtClean="0">
                <a:latin typeface="Century Gothic" pitchFamily="34" charset="0"/>
              </a:rPr>
              <a:t>: </a:t>
            </a:r>
          </a:p>
          <a:p>
            <a:pPr marL="285750" indent="-285750" algn="just">
              <a:lnSpc>
                <a:spcPct val="120000"/>
              </a:lnSpc>
              <a:buFontTx/>
              <a:buChar char="•"/>
            </a:pPr>
            <a:endParaRPr lang="en-US" sz="1400" dirty="0">
              <a:latin typeface="Century Gothic" pitchFamily="34" charset="0"/>
            </a:endParaRPr>
          </a:p>
          <a:p>
            <a:pPr marL="285750" indent="-285750" algn="just">
              <a:lnSpc>
                <a:spcPct val="120000"/>
              </a:lnSpc>
              <a:buFontTx/>
              <a:buChar char="•"/>
            </a:pPr>
            <a:r>
              <a:rPr lang="en-US" sz="1400" dirty="0" smtClean="0">
                <a:latin typeface="Century Gothic" pitchFamily="34" charset="0"/>
              </a:rPr>
              <a:t>1 - </a:t>
            </a:r>
            <a:r>
              <a:rPr lang="en-US" sz="1400" dirty="0" err="1" smtClean="0">
                <a:latin typeface="Century Gothic" pitchFamily="34" charset="0"/>
              </a:rPr>
              <a:t>na</a:t>
            </a:r>
            <a:r>
              <a:rPr lang="en-US" sz="1400" dirty="0" smtClean="0">
                <a:latin typeface="Century Gothic" pitchFamily="34" charset="0"/>
              </a:rPr>
              <a:t> </a:t>
            </a:r>
            <a:r>
              <a:rPr lang="en-US" sz="1400" dirty="0" err="1" smtClean="0">
                <a:latin typeface="Century Gothic" pitchFamily="34" charset="0"/>
              </a:rPr>
              <a:t>recepção</a:t>
            </a:r>
            <a:r>
              <a:rPr lang="en-US" sz="1400" dirty="0" smtClean="0">
                <a:latin typeface="Century Gothic" pitchFamily="34" charset="0"/>
              </a:rPr>
              <a:t> dos </a:t>
            </a:r>
            <a:r>
              <a:rPr lang="en-US" sz="1400" dirty="0" err="1" smtClean="0">
                <a:latin typeface="Century Gothic" pitchFamily="34" charset="0"/>
              </a:rPr>
              <a:t>convidados</a:t>
            </a:r>
            <a:r>
              <a:rPr lang="en-US" sz="1400" dirty="0" smtClean="0">
                <a:latin typeface="Century Gothic" pitchFamily="34" charset="0"/>
              </a:rPr>
              <a:t> (</a:t>
            </a:r>
            <a:r>
              <a:rPr lang="en-US" sz="1400" dirty="0" err="1" smtClean="0">
                <a:latin typeface="Century Gothic" pitchFamily="34" charset="0"/>
              </a:rPr>
              <a:t>durante</a:t>
            </a:r>
            <a:r>
              <a:rPr lang="en-US" sz="1400" dirty="0" smtClean="0">
                <a:latin typeface="Century Gothic" pitchFamily="34" charset="0"/>
              </a:rPr>
              <a:t> </a:t>
            </a:r>
            <a:r>
              <a:rPr lang="en-US" sz="1400" dirty="0" err="1" smtClean="0">
                <a:latin typeface="Century Gothic" pitchFamily="34" charset="0"/>
              </a:rPr>
              <a:t>cerca</a:t>
            </a:r>
            <a:r>
              <a:rPr lang="en-US" sz="1400" dirty="0" smtClean="0">
                <a:latin typeface="Century Gothic" pitchFamily="34" charset="0"/>
              </a:rPr>
              <a:t> de </a:t>
            </a:r>
            <a:r>
              <a:rPr lang="en-US" sz="1400" dirty="0" err="1" smtClean="0">
                <a:latin typeface="Century Gothic" pitchFamily="34" charset="0"/>
              </a:rPr>
              <a:t>duas</a:t>
            </a:r>
            <a:r>
              <a:rPr lang="en-US" sz="1400" dirty="0" smtClean="0">
                <a:latin typeface="Century Gothic" pitchFamily="34" charset="0"/>
              </a:rPr>
              <a:t> </a:t>
            </a:r>
            <a:r>
              <a:rPr lang="en-US" sz="1400" dirty="0" err="1" smtClean="0">
                <a:latin typeface="Century Gothic" pitchFamily="34" charset="0"/>
              </a:rPr>
              <a:t>horas</a:t>
            </a:r>
            <a:r>
              <a:rPr lang="en-US" sz="1400" dirty="0" smtClean="0">
                <a:latin typeface="Century Gothic" pitchFamily="34" charset="0"/>
              </a:rPr>
              <a:t>, </a:t>
            </a:r>
            <a:r>
              <a:rPr lang="en-US" sz="1400" dirty="0" err="1" smtClean="0">
                <a:latin typeface="Century Gothic" pitchFamily="34" charset="0"/>
              </a:rPr>
              <a:t>enquanto</a:t>
            </a:r>
            <a:r>
              <a:rPr lang="en-US" sz="1400" dirty="0" smtClean="0">
                <a:latin typeface="Century Gothic" pitchFamily="34" charset="0"/>
              </a:rPr>
              <a:t> </a:t>
            </a:r>
            <a:r>
              <a:rPr lang="en-US" sz="1400" dirty="0" err="1" smtClean="0">
                <a:latin typeface="Century Gothic" pitchFamily="34" charset="0"/>
              </a:rPr>
              <a:t>os</a:t>
            </a:r>
            <a:r>
              <a:rPr lang="en-US" sz="1400" dirty="0" smtClean="0">
                <a:latin typeface="Century Gothic" pitchFamily="34" charset="0"/>
              </a:rPr>
              <a:t> </a:t>
            </a:r>
            <a:r>
              <a:rPr lang="en-US" sz="1400" dirty="0" err="1" smtClean="0">
                <a:latin typeface="Century Gothic" pitchFamily="34" charset="0"/>
              </a:rPr>
              <a:t>noivos</a:t>
            </a:r>
            <a:r>
              <a:rPr lang="en-US" sz="1400" dirty="0" smtClean="0">
                <a:latin typeface="Century Gothic" pitchFamily="34" charset="0"/>
              </a:rPr>
              <a:t> </a:t>
            </a:r>
            <a:r>
              <a:rPr lang="en-US" sz="1400" dirty="0" err="1" smtClean="0">
                <a:latin typeface="Century Gothic" pitchFamily="34" charset="0"/>
              </a:rPr>
              <a:t>tiram</a:t>
            </a:r>
            <a:r>
              <a:rPr lang="en-US" sz="1400" dirty="0" smtClean="0">
                <a:latin typeface="Century Gothic" pitchFamily="34" charset="0"/>
              </a:rPr>
              <a:t> </a:t>
            </a:r>
            <a:r>
              <a:rPr lang="en-US" sz="1400" dirty="0" err="1" smtClean="0">
                <a:latin typeface="Century Gothic" pitchFamily="34" charset="0"/>
              </a:rPr>
              <a:t>fotografias</a:t>
            </a:r>
            <a:r>
              <a:rPr lang="en-US" sz="1400" dirty="0" smtClean="0">
                <a:latin typeface="Century Gothic" pitchFamily="34" charset="0"/>
              </a:rPr>
              <a:t> com </a:t>
            </a:r>
            <a:r>
              <a:rPr lang="en-US" sz="1400" dirty="0" err="1" smtClean="0">
                <a:latin typeface="Century Gothic" pitchFamily="34" charset="0"/>
              </a:rPr>
              <a:t>os</a:t>
            </a:r>
            <a:r>
              <a:rPr lang="en-US" sz="1400" dirty="0" smtClean="0">
                <a:latin typeface="Century Gothic" pitchFamily="34" charset="0"/>
              </a:rPr>
              <a:t> </a:t>
            </a:r>
            <a:r>
              <a:rPr lang="en-US" sz="1400" dirty="0" err="1" smtClean="0">
                <a:latin typeface="Century Gothic" pitchFamily="34" charset="0"/>
              </a:rPr>
              <a:t>convidados</a:t>
            </a:r>
            <a:r>
              <a:rPr lang="en-US" sz="1400" dirty="0" smtClean="0">
                <a:latin typeface="Century Gothic" pitchFamily="34" charset="0"/>
              </a:rPr>
              <a:t>);</a:t>
            </a:r>
          </a:p>
          <a:p>
            <a:pPr marL="285750" indent="-285750" algn="just">
              <a:lnSpc>
                <a:spcPct val="120000"/>
              </a:lnSpc>
              <a:buFontTx/>
              <a:buChar char="•"/>
            </a:pPr>
            <a:endParaRPr lang="en-US" sz="1400" dirty="0">
              <a:latin typeface="Century Gothic" pitchFamily="34" charset="0"/>
            </a:endParaRPr>
          </a:p>
          <a:p>
            <a:pPr marL="285750" indent="-285750" algn="just">
              <a:lnSpc>
                <a:spcPct val="120000"/>
              </a:lnSpc>
              <a:buFontTx/>
              <a:buChar char="•"/>
            </a:pPr>
            <a:r>
              <a:rPr lang="en-US" sz="1400" dirty="0" smtClean="0">
                <a:latin typeface="Century Gothic" pitchFamily="34" charset="0"/>
              </a:rPr>
              <a:t>2 – </a:t>
            </a:r>
            <a:r>
              <a:rPr lang="en-US" sz="1400" dirty="0" err="1" smtClean="0">
                <a:latin typeface="Century Gothic" pitchFamily="34" charset="0"/>
              </a:rPr>
              <a:t>Pelas</a:t>
            </a:r>
            <a:r>
              <a:rPr lang="en-US" sz="1400" dirty="0" smtClean="0">
                <a:latin typeface="Century Gothic" pitchFamily="34" charset="0"/>
              </a:rPr>
              <a:t> </a:t>
            </a:r>
            <a:r>
              <a:rPr lang="en-US" sz="1400" dirty="0" err="1" smtClean="0">
                <a:latin typeface="Century Gothic" pitchFamily="34" charset="0"/>
              </a:rPr>
              <a:t>várias</a:t>
            </a:r>
            <a:r>
              <a:rPr lang="en-US" sz="1400" dirty="0" smtClean="0">
                <a:latin typeface="Century Gothic" pitchFamily="34" charset="0"/>
              </a:rPr>
              <a:t> </a:t>
            </a:r>
            <a:r>
              <a:rPr lang="en-US" sz="1400" dirty="0" err="1" smtClean="0">
                <a:latin typeface="Century Gothic" pitchFamily="34" charset="0"/>
              </a:rPr>
              <a:t>meses</a:t>
            </a:r>
            <a:r>
              <a:rPr lang="en-US" sz="1400" dirty="0" smtClean="0">
                <a:latin typeface="Century Gothic" pitchFamily="34" charset="0"/>
              </a:rPr>
              <a:t> </a:t>
            </a:r>
            <a:r>
              <a:rPr lang="en-US" sz="1400" dirty="0" err="1" smtClean="0">
                <a:latin typeface="Century Gothic" pitchFamily="34" charset="0"/>
              </a:rPr>
              <a:t>durante</a:t>
            </a:r>
            <a:r>
              <a:rPr lang="en-US" sz="1400" dirty="0" smtClean="0">
                <a:latin typeface="Century Gothic" pitchFamily="34" charset="0"/>
              </a:rPr>
              <a:t> a </a:t>
            </a:r>
            <a:r>
              <a:rPr lang="en-US" sz="1400" dirty="0" err="1" smtClean="0">
                <a:latin typeface="Century Gothic" pitchFamily="34" charset="0"/>
              </a:rPr>
              <a:t>refeição</a:t>
            </a:r>
            <a:r>
              <a:rPr lang="en-US" sz="1400" dirty="0" smtClean="0">
                <a:latin typeface="Century Gothic" pitchFamily="34" charset="0"/>
              </a:rPr>
              <a:t>, </a:t>
            </a:r>
            <a:r>
              <a:rPr lang="en-US" sz="1400" dirty="0" err="1" smtClean="0">
                <a:latin typeface="Century Gothic" pitchFamily="34" charset="0"/>
              </a:rPr>
              <a:t>criando</a:t>
            </a:r>
            <a:r>
              <a:rPr lang="en-US" sz="1400" dirty="0" smtClean="0">
                <a:latin typeface="Century Gothic" pitchFamily="34" charset="0"/>
              </a:rPr>
              <a:t> </a:t>
            </a:r>
            <a:r>
              <a:rPr lang="en-US" sz="1400" dirty="0" err="1" smtClean="0">
                <a:latin typeface="Century Gothic" pitchFamily="34" charset="0"/>
              </a:rPr>
              <a:t>dinâmica</a:t>
            </a:r>
            <a:r>
              <a:rPr lang="en-US" sz="1400" dirty="0" smtClean="0">
                <a:latin typeface="Century Gothic" pitchFamily="34" charset="0"/>
              </a:rPr>
              <a:t> no </a:t>
            </a:r>
            <a:r>
              <a:rPr lang="en-US" sz="1400" dirty="0" err="1" smtClean="0">
                <a:latin typeface="Century Gothic" pitchFamily="34" charset="0"/>
              </a:rPr>
              <a:t>casamento</a:t>
            </a:r>
            <a:r>
              <a:rPr lang="en-US" sz="1400" dirty="0" smtClean="0">
                <a:latin typeface="Century Gothic" pitchFamily="34" charset="0"/>
              </a:rPr>
              <a:t> </a:t>
            </a:r>
            <a:r>
              <a:rPr lang="en-US" sz="1400" dirty="0" err="1" smtClean="0">
                <a:latin typeface="Century Gothic" pitchFamily="34" charset="0"/>
              </a:rPr>
              <a:t>ao</a:t>
            </a:r>
            <a:r>
              <a:rPr lang="en-US" sz="1400" dirty="0" smtClean="0">
                <a:latin typeface="Century Gothic" pitchFamily="34" charset="0"/>
              </a:rPr>
              <a:t> </a:t>
            </a:r>
            <a:r>
              <a:rPr lang="en-US" sz="1400" dirty="0" err="1" smtClean="0">
                <a:latin typeface="Century Gothic" pitchFamily="34" charset="0"/>
              </a:rPr>
              <a:t>longo</a:t>
            </a:r>
            <a:r>
              <a:rPr lang="en-US" sz="1400" dirty="0" smtClean="0">
                <a:latin typeface="Century Gothic" pitchFamily="34" charset="0"/>
              </a:rPr>
              <a:t> de </a:t>
            </a:r>
            <a:r>
              <a:rPr lang="en-US" sz="1400" dirty="0" err="1" smtClean="0">
                <a:latin typeface="Century Gothic" pitchFamily="34" charset="0"/>
              </a:rPr>
              <a:t>todo</a:t>
            </a:r>
            <a:r>
              <a:rPr lang="en-US" sz="1400" dirty="0" smtClean="0">
                <a:latin typeface="Century Gothic" pitchFamily="34" charset="0"/>
              </a:rPr>
              <a:t> o dia.</a:t>
            </a:r>
            <a:endParaRPr lang="en-US" sz="1400" dirty="0">
              <a:latin typeface="Century Gothic" pitchFamily="34" charset="0"/>
            </a:endParaRPr>
          </a:p>
        </p:txBody>
      </p:sp>
      <p:sp>
        <p:nvSpPr>
          <p:cNvPr id="22" name="TextBox 21"/>
          <p:cNvSpPr txBox="1"/>
          <p:nvPr/>
        </p:nvSpPr>
        <p:spPr>
          <a:xfrm>
            <a:off x="548680" y="2195736"/>
            <a:ext cx="5400600" cy="1015663"/>
          </a:xfrm>
          <a:prstGeom prst="rect">
            <a:avLst/>
          </a:prstGeom>
          <a:noFill/>
        </p:spPr>
        <p:txBody>
          <a:bodyPr wrap="square" rtlCol="0">
            <a:spAutoFit/>
          </a:bodyPr>
          <a:lstStyle/>
          <a:p>
            <a:r>
              <a:rPr lang="en-US" sz="1400" dirty="0">
                <a:latin typeface="Century Gothic" pitchFamily="34" charset="0"/>
              </a:rPr>
              <a:t>Para o </a:t>
            </a:r>
            <a:r>
              <a:rPr lang="en-US" sz="1400" dirty="0" err="1" smtClean="0">
                <a:latin typeface="Century Gothic" pitchFamily="34" charset="0"/>
              </a:rPr>
              <a:t>seu</a:t>
            </a:r>
            <a:r>
              <a:rPr lang="en-US" sz="1400" dirty="0" smtClean="0">
                <a:latin typeface="Century Gothic" pitchFamily="34" charset="0"/>
              </a:rPr>
              <a:t> </a:t>
            </a:r>
            <a:r>
              <a:rPr lang="en-US" sz="1400" dirty="0" err="1" smtClean="0">
                <a:latin typeface="Century Gothic" pitchFamily="34" charset="0"/>
              </a:rPr>
              <a:t>casamento</a:t>
            </a:r>
            <a:r>
              <a:rPr lang="en-US" sz="1400" dirty="0" smtClean="0">
                <a:latin typeface="Century Gothic" pitchFamily="34" charset="0"/>
              </a:rPr>
              <a:t> </a:t>
            </a:r>
            <a:r>
              <a:rPr lang="en-US" sz="1400" dirty="0" err="1" smtClean="0">
                <a:latin typeface="Century Gothic" pitchFamily="34" charset="0"/>
              </a:rPr>
              <a:t>propomos</a:t>
            </a:r>
            <a:r>
              <a:rPr lang="en-US" sz="1400" dirty="0" smtClean="0">
                <a:latin typeface="Century Gothic" pitchFamily="34" charset="0"/>
              </a:rPr>
              <a:t> </a:t>
            </a:r>
            <a:r>
              <a:rPr lang="en-US" sz="1400" dirty="0" err="1" smtClean="0">
                <a:latin typeface="Century Gothic" pitchFamily="34" charset="0"/>
              </a:rPr>
              <a:t>dois</a:t>
            </a:r>
            <a:r>
              <a:rPr lang="en-US" sz="1400" dirty="0" smtClean="0">
                <a:latin typeface="Century Gothic" pitchFamily="34" charset="0"/>
              </a:rPr>
              <a:t> </a:t>
            </a:r>
            <a:r>
              <a:rPr lang="en-US" sz="1400" dirty="0" err="1" smtClean="0">
                <a:latin typeface="Century Gothic" pitchFamily="34" charset="0"/>
              </a:rPr>
              <a:t>formatos</a:t>
            </a:r>
            <a:r>
              <a:rPr lang="en-US" sz="1400" dirty="0" smtClean="0">
                <a:latin typeface="Century Gothic" pitchFamily="34" charset="0"/>
              </a:rPr>
              <a:t> de </a:t>
            </a:r>
            <a:r>
              <a:rPr lang="en-US" sz="1400" dirty="0" err="1" smtClean="0">
                <a:latin typeface="Century Gothic" pitchFamily="34" charset="0"/>
              </a:rPr>
              <a:t>magia</a:t>
            </a:r>
            <a:r>
              <a:rPr lang="en-US" sz="1400" dirty="0" smtClean="0">
                <a:latin typeface="Century Gothic" pitchFamily="34" charset="0"/>
              </a:rPr>
              <a:t> </a:t>
            </a:r>
            <a:r>
              <a:rPr lang="en-US" sz="1400" dirty="0" err="1" smtClean="0">
                <a:latin typeface="Century Gothic" pitchFamily="34" charset="0"/>
              </a:rPr>
              <a:t>distintos</a:t>
            </a:r>
            <a:r>
              <a:rPr lang="en-US" sz="1400" dirty="0" smtClean="0">
                <a:latin typeface="Century Gothic" pitchFamily="34" charset="0"/>
              </a:rPr>
              <a:t>, </a:t>
            </a:r>
            <a:r>
              <a:rPr lang="en-US" sz="1400" dirty="0" err="1" smtClean="0">
                <a:latin typeface="Century Gothic" pitchFamily="34" charset="0"/>
              </a:rPr>
              <a:t>que</a:t>
            </a:r>
            <a:r>
              <a:rPr lang="en-US" sz="1400" dirty="0" smtClean="0">
                <a:latin typeface="Century Gothic" pitchFamily="34" charset="0"/>
              </a:rPr>
              <a:t> </a:t>
            </a:r>
            <a:r>
              <a:rPr lang="en-US" sz="1400" dirty="0" err="1" smtClean="0">
                <a:latin typeface="Century Gothic" pitchFamily="34" charset="0"/>
              </a:rPr>
              <a:t>garantirão</a:t>
            </a:r>
            <a:r>
              <a:rPr lang="en-US" sz="1400" dirty="0" smtClean="0">
                <a:latin typeface="Century Gothic" pitchFamily="34" charset="0"/>
              </a:rPr>
              <a:t> um </a:t>
            </a:r>
            <a:r>
              <a:rPr lang="en-US" sz="1400" dirty="0" err="1" smtClean="0">
                <a:latin typeface="Century Gothic" pitchFamily="34" charset="0"/>
              </a:rPr>
              <a:t>dia</a:t>
            </a:r>
            <a:r>
              <a:rPr lang="en-US" sz="1400" dirty="0" smtClean="0">
                <a:latin typeface="Century Gothic" pitchFamily="34" charset="0"/>
              </a:rPr>
              <a:t> </a:t>
            </a:r>
            <a:r>
              <a:rPr lang="en-US" sz="1400" dirty="0" err="1" smtClean="0">
                <a:latin typeface="Century Gothic" pitchFamily="34" charset="0"/>
              </a:rPr>
              <a:t>inesquecível</a:t>
            </a:r>
            <a:r>
              <a:rPr lang="en-US" sz="1400" dirty="0" smtClean="0">
                <a:latin typeface="Century Gothic" pitchFamily="34" charset="0"/>
              </a:rPr>
              <a:t> e </a:t>
            </a:r>
            <a:r>
              <a:rPr lang="en-US" sz="1400" dirty="0" err="1" smtClean="0">
                <a:latin typeface="Century Gothic" pitchFamily="34" charset="0"/>
              </a:rPr>
              <a:t>mágico</a:t>
            </a:r>
            <a:r>
              <a:rPr lang="en-US" sz="1400" dirty="0" smtClean="0">
                <a:latin typeface="Century Gothic" pitchFamily="34" charset="0"/>
              </a:rPr>
              <a:t> </a:t>
            </a:r>
            <a:r>
              <a:rPr lang="en-US" sz="1400" dirty="0" err="1" smtClean="0">
                <a:latin typeface="Century Gothic" pitchFamily="34" charset="0"/>
              </a:rPr>
              <a:t>para</a:t>
            </a:r>
            <a:r>
              <a:rPr lang="en-US" sz="1400" dirty="0" smtClean="0">
                <a:latin typeface="Century Gothic" pitchFamily="34" charset="0"/>
              </a:rPr>
              <a:t> </a:t>
            </a:r>
            <a:r>
              <a:rPr lang="en-US" sz="1400" dirty="0" err="1" smtClean="0">
                <a:latin typeface="Century Gothic" pitchFamily="34" charset="0"/>
              </a:rPr>
              <a:t>os</a:t>
            </a:r>
            <a:r>
              <a:rPr lang="en-US" sz="1400" dirty="0" smtClean="0">
                <a:latin typeface="Century Gothic" pitchFamily="34" charset="0"/>
              </a:rPr>
              <a:t> </a:t>
            </a:r>
            <a:r>
              <a:rPr lang="en-US" sz="1400" dirty="0" err="1" smtClean="0">
                <a:latin typeface="Century Gothic" pitchFamily="34" charset="0"/>
              </a:rPr>
              <a:t>seus</a:t>
            </a:r>
            <a:r>
              <a:rPr lang="en-US" sz="1400" dirty="0" smtClean="0">
                <a:latin typeface="Century Gothic" pitchFamily="34" charset="0"/>
              </a:rPr>
              <a:t> </a:t>
            </a:r>
            <a:r>
              <a:rPr lang="en-US" sz="1400" dirty="0" err="1" smtClean="0">
                <a:latin typeface="Century Gothic" pitchFamily="34" charset="0"/>
              </a:rPr>
              <a:t>convidados</a:t>
            </a:r>
            <a:r>
              <a:rPr lang="en-US" sz="1400" dirty="0">
                <a:latin typeface="Century Gothic" pitchFamily="34" charset="0"/>
              </a:rPr>
              <a:t>:</a:t>
            </a:r>
          </a:p>
          <a:p>
            <a:endParaRPr lang="en-US" dirty="0" smtClean="0"/>
          </a:p>
        </p:txBody>
      </p:sp>
      <p:cxnSp>
        <p:nvCxnSpPr>
          <p:cNvPr id="25" name="Conexão recta 7"/>
          <p:cNvCxnSpPr/>
          <p:nvPr/>
        </p:nvCxnSpPr>
        <p:spPr>
          <a:xfrm>
            <a:off x="171400" y="1907704"/>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Conexão recta 13"/>
          <p:cNvCxnSpPr/>
          <p:nvPr/>
        </p:nvCxnSpPr>
        <p:spPr>
          <a:xfrm>
            <a:off x="4149080" y="971600"/>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Conexão recta 7"/>
          <p:cNvCxnSpPr/>
          <p:nvPr/>
        </p:nvCxnSpPr>
        <p:spPr>
          <a:xfrm>
            <a:off x="188640" y="1979712"/>
            <a:ext cx="418484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6" descr="logo_j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8032" y="8100392"/>
            <a:ext cx="1610435" cy="939420"/>
          </a:xfrm>
          <a:prstGeom prst="rect">
            <a:avLst/>
          </a:prstGeom>
        </p:spPr>
      </p:pic>
      <p:pic>
        <p:nvPicPr>
          <p:cNvPr id="13" name="Picture 12" descr="Captura de ecrã 2014-07-27, às 14.25.0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pic>
        <p:nvPicPr>
          <p:cNvPr id="2" name="Picture 1" descr="Captura de ecrã 2014-08-6, às 19.40.12.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CaixaDeTexto 23"/>
          <p:cNvSpPr txBox="1"/>
          <p:nvPr/>
        </p:nvSpPr>
        <p:spPr>
          <a:xfrm>
            <a:off x="548680" y="1312476"/>
            <a:ext cx="3960440" cy="523220"/>
          </a:xfrm>
          <a:prstGeom prst="rect">
            <a:avLst/>
          </a:prstGeom>
          <a:noFill/>
        </p:spPr>
        <p:txBody>
          <a:bodyPr wrap="square" rtlCol="0">
            <a:spAutoFit/>
          </a:bodyPr>
          <a:lstStyle/>
          <a:p>
            <a:pPr algn="ctr"/>
            <a:r>
              <a:rPr lang="pt-PT" sz="2800" b="1" dirty="0" smtClean="0">
                <a:solidFill>
                  <a:srgbClr val="B30000"/>
                </a:solidFill>
                <a:latin typeface="Century Gothic" pitchFamily="34" charset="0"/>
              </a:rPr>
              <a:t>SERVIÇOS</a:t>
            </a:r>
          </a:p>
        </p:txBody>
      </p:sp>
      <p:cxnSp>
        <p:nvCxnSpPr>
          <p:cNvPr id="14" name="Conexão recta 13"/>
          <p:cNvCxnSpPr/>
          <p:nvPr/>
        </p:nvCxnSpPr>
        <p:spPr>
          <a:xfrm>
            <a:off x="548680" y="1187624"/>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64807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094308" y="3229281"/>
            <a:ext cx="184666" cy="369332"/>
          </a:xfrm>
          <a:prstGeom prst="rect">
            <a:avLst/>
          </a:prstGeom>
          <a:noFill/>
        </p:spPr>
        <p:txBody>
          <a:bodyPr wrap="none" rtlCol="0">
            <a:spAutoFit/>
          </a:bodyPr>
          <a:lstStyle/>
          <a:p>
            <a:endParaRPr lang="en-US" dirty="0"/>
          </a:p>
        </p:txBody>
      </p:sp>
      <p:sp>
        <p:nvSpPr>
          <p:cNvPr id="22" name="TextBox 21"/>
          <p:cNvSpPr txBox="1"/>
          <p:nvPr/>
        </p:nvSpPr>
        <p:spPr>
          <a:xfrm>
            <a:off x="548680" y="2195736"/>
            <a:ext cx="5400600" cy="800219"/>
          </a:xfrm>
          <a:prstGeom prst="rect">
            <a:avLst/>
          </a:prstGeom>
          <a:noFill/>
        </p:spPr>
        <p:txBody>
          <a:bodyPr wrap="square" rtlCol="0">
            <a:spAutoFit/>
          </a:bodyPr>
          <a:lstStyle/>
          <a:p>
            <a:r>
              <a:rPr lang="en-US" sz="1400" dirty="0" err="1" smtClean="0">
                <a:latin typeface="Century Gothic" pitchFamily="34" charset="0"/>
              </a:rPr>
              <a:t>Seguem</a:t>
            </a:r>
            <a:r>
              <a:rPr lang="en-US" sz="1400" dirty="0" smtClean="0">
                <a:latin typeface="Century Gothic" pitchFamily="34" charset="0"/>
              </a:rPr>
              <a:t>-se </a:t>
            </a:r>
            <a:r>
              <a:rPr lang="en-US" sz="1400" dirty="0" err="1" smtClean="0">
                <a:latin typeface="Century Gothic" pitchFamily="34" charset="0"/>
              </a:rPr>
              <a:t>algumas</a:t>
            </a:r>
            <a:r>
              <a:rPr lang="en-US" sz="1400" dirty="0" smtClean="0">
                <a:latin typeface="Century Gothic" pitchFamily="34" charset="0"/>
              </a:rPr>
              <a:t> </a:t>
            </a:r>
            <a:r>
              <a:rPr lang="en-US" sz="1400" dirty="0" err="1" smtClean="0">
                <a:latin typeface="Century Gothic" pitchFamily="34" charset="0"/>
              </a:rPr>
              <a:t>fotografias</a:t>
            </a:r>
            <a:r>
              <a:rPr lang="en-US" sz="1400" dirty="0" smtClean="0">
                <a:latin typeface="Century Gothic" pitchFamily="34" charset="0"/>
              </a:rPr>
              <a:t> </a:t>
            </a:r>
            <a:r>
              <a:rPr lang="en-US" sz="1400" dirty="0" err="1" smtClean="0">
                <a:latin typeface="Century Gothic" pitchFamily="34" charset="0"/>
              </a:rPr>
              <a:t>relativamente</a:t>
            </a:r>
            <a:r>
              <a:rPr lang="en-US" sz="1400" dirty="0" smtClean="0">
                <a:latin typeface="Century Gothic" pitchFamily="34" charset="0"/>
              </a:rPr>
              <a:t> </a:t>
            </a:r>
            <a:r>
              <a:rPr lang="en-US" sz="1400" dirty="0" err="1" smtClean="0">
                <a:latin typeface="Century Gothic" pitchFamily="34" charset="0"/>
              </a:rPr>
              <a:t>ao</a:t>
            </a:r>
            <a:r>
              <a:rPr lang="en-US" sz="1400" dirty="0" smtClean="0">
                <a:latin typeface="Century Gothic" pitchFamily="34" charset="0"/>
              </a:rPr>
              <a:t> </a:t>
            </a:r>
            <a:r>
              <a:rPr lang="en-US" sz="1400" dirty="0" err="1" smtClean="0">
                <a:latin typeface="Century Gothic" pitchFamily="34" charset="0"/>
              </a:rPr>
              <a:t>formato</a:t>
            </a:r>
            <a:r>
              <a:rPr lang="en-US" sz="1400" dirty="0" smtClean="0">
                <a:latin typeface="Century Gothic" pitchFamily="34" charset="0"/>
              </a:rPr>
              <a:t> de </a:t>
            </a:r>
            <a:r>
              <a:rPr lang="en-US" sz="1400" dirty="0" err="1" smtClean="0">
                <a:latin typeface="Century Gothic" pitchFamily="34" charset="0"/>
              </a:rPr>
              <a:t>magia</a:t>
            </a:r>
            <a:r>
              <a:rPr lang="en-US" sz="1400" dirty="0" smtClean="0">
                <a:latin typeface="Century Gothic" pitchFamily="34" charset="0"/>
              </a:rPr>
              <a:t> de </a:t>
            </a:r>
            <a:r>
              <a:rPr lang="en-US" sz="1400" dirty="0" err="1" smtClean="0">
                <a:latin typeface="Century Gothic" pitchFamily="34" charset="0"/>
              </a:rPr>
              <a:t>perto</a:t>
            </a:r>
            <a:endParaRPr lang="en-US" sz="1400" dirty="0">
              <a:latin typeface="Century Gothic" pitchFamily="34" charset="0"/>
            </a:endParaRPr>
          </a:p>
          <a:p>
            <a:endParaRPr lang="en-US" dirty="0" smtClean="0"/>
          </a:p>
        </p:txBody>
      </p:sp>
      <p:cxnSp>
        <p:nvCxnSpPr>
          <p:cNvPr id="25" name="Conexão recta 7"/>
          <p:cNvCxnSpPr/>
          <p:nvPr/>
        </p:nvCxnSpPr>
        <p:spPr>
          <a:xfrm>
            <a:off x="171400" y="1907704"/>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Conexão recta 13"/>
          <p:cNvCxnSpPr/>
          <p:nvPr/>
        </p:nvCxnSpPr>
        <p:spPr>
          <a:xfrm>
            <a:off x="4149080" y="971600"/>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Conexão recta 7"/>
          <p:cNvCxnSpPr/>
          <p:nvPr/>
        </p:nvCxnSpPr>
        <p:spPr>
          <a:xfrm>
            <a:off x="188640" y="1979712"/>
            <a:ext cx="418484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 name="Picture 1" descr="Captura de ecrã 2014-07-27, às 14.07.05.png">
            <a:hlinkClick r:id="rId3"/>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4704" y="5442740"/>
            <a:ext cx="2984681" cy="2081588"/>
          </a:xfrm>
          <a:prstGeom prst="rect">
            <a:avLst/>
          </a:prstGeom>
        </p:spPr>
      </p:pic>
      <p:pic>
        <p:nvPicPr>
          <p:cNvPr id="9" name="Picture 8" descr="Captura de ecrã 2014-07-27, às 14.16.40.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64704" y="2771800"/>
            <a:ext cx="5603584" cy="2471880"/>
          </a:xfrm>
          <a:prstGeom prst="rect">
            <a:avLst/>
          </a:prstGeom>
        </p:spPr>
      </p:pic>
      <p:pic>
        <p:nvPicPr>
          <p:cNvPr id="10" name="Picture 9" descr="Captura de ecrã 2014-07-27, às 14.16.23.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861049" y="5451932"/>
            <a:ext cx="2520280" cy="2098497"/>
          </a:xfrm>
          <a:prstGeom prst="rect">
            <a:avLst/>
          </a:prstGeom>
        </p:spPr>
      </p:pic>
      <p:pic>
        <p:nvPicPr>
          <p:cNvPr id="23" name="Picture 22" descr="logo_jm.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88640" y="8028384"/>
            <a:ext cx="1610435" cy="939420"/>
          </a:xfrm>
          <a:prstGeom prst="rect">
            <a:avLst/>
          </a:prstGeom>
        </p:spPr>
      </p:pic>
      <p:pic>
        <p:nvPicPr>
          <p:cNvPr id="19" name="Picture 18" descr="Captura de ecrã 2014-08-6, às 19.40.12.pn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pic>
        <p:nvPicPr>
          <p:cNvPr id="20" name="Picture 19" descr="Captura de ecrã 2014-07-27, às 14.25.03.png"/>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sp>
        <p:nvSpPr>
          <p:cNvPr id="21"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spTree>
    <p:extLst>
      <p:ext uri="{BB962C8B-B14F-4D97-AF65-F5344CB8AC3E}">
        <p14:creationId xmlns:p14="http://schemas.microsoft.com/office/powerpoint/2010/main" val="14902096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CaixaDeTexto 23"/>
          <p:cNvSpPr txBox="1"/>
          <p:nvPr/>
        </p:nvSpPr>
        <p:spPr>
          <a:xfrm>
            <a:off x="548680" y="1312476"/>
            <a:ext cx="3960440" cy="523220"/>
          </a:xfrm>
          <a:prstGeom prst="rect">
            <a:avLst/>
          </a:prstGeom>
          <a:noFill/>
        </p:spPr>
        <p:txBody>
          <a:bodyPr wrap="square" rtlCol="0">
            <a:spAutoFit/>
          </a:bodyPr>
          <a:lstStyle/>
          <a:p>
            <a:pPr algn="ctr"/>
            <a:r>
              <a:rPr lang="pt-PT" sz="2800" b="1" dirty="0" smtClean="0">
                <a:solidFill>
                  <a:srgbClr val="B30000"/>
                </a:solidFill>
                <a:latin typeface="Century Gothic" pitchFamily="34" charset="0"/>
              </a:rPr>
              <a:t>SERVIÇOS</a:t>
            </a:r>
          </a:p>
        </p:txBody>
      </p:sp>
      <p:cxnSp>
        <p:nvCxnSpPr>
          <p:cNvPr id="14" name="Conexão recta 13"/>
          <p:cNvCxnSpPr/>
          <p:nvPr/>
        </p:nvCxnSpPr>
        <p:spPr>
          <a:xfrm>
            <a:off x="548680" y="1187624"/>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64807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094308" y="3229281"/>
            <a:ext cx="184666" cy="369332"/>
          </a:xfrm>
          <a:prstGeom prst="rect">
            <a:avLst/>
          </a:prstGeom>
          <a:noFill/>
        </p:spPr>
        <p:txBody>
          <a:bodyPr wrap="none" rtlCol="0">
            <a:spAutoFit/>
          </a:bodyPr>
          <a:lstStyle/>
          <a:p>
            <a:endParaRPr lang="en-US" dirty="0"/>
          </a:p>
        </p:txBody>
      </p:sp>
      <p:sp>
        <p:nvSpPr>
          <p:cNvPr id="22" name="TextBox 21"/>
          <p:cNvSpPr txBox="1"/>
          <p:nvPr/>
        </p:nvSpPr>
        <p:spPr>
          <a:xfrm>
            <a:off x="548680" y="2483768"/>
            <a:ext cx="5400600" cy="4187043"/>
          </a:xfrm>
          <a:prstGeom prst="rect">
            <a:avLst/>
          </a:prstGeom>
          <a:noFill/>
        </p:spPr>
        <p:txBody>
          <a:bodyPr wrap="square" rtlCol="0">
            <a:spAutoFit/>
          </a:bodyPr>
          <a:lstStyle/>
          <a:p>
            <a:r>
              <a:rPr lang="en-US" sz="2800" b="1" dirty="0" smtClean="0">
                <a:solidFill>
                  <a:srgbClr val="B30000"/>
                </a:solidFill>
                <a:latin typeface="Century Gothic" pitchFamily="34" charset="0"/>
              </a:rPr>
              <a:t>2 – MAGIA </a:t>
            </a:r>
            <a:r>
              <a:rPr lang="en-US" sz="2800" b="1" dirty="0">
                <a:solidFill>
                  <a:srgbClr val="B30000"/>
                </a:solidFill>
                <a:latin typeface="Century Gothic" pitchFamily="34" charset="0"/>
              </a:rPr>
              <a:t>DE </a:t>
            </a:r>
            <a:r>
              <a:rPr lang="en-US" sz="2800" b="1" dirty="0" smtClean="0">
                <a:solidFill>
                  <a:srgbClr val="B30000"/>
                </a:solidFill>
                <a:latin typeface="Century Gothic" pitchFamily="34" charset="0"/>
              </a:rPr>
              <a:t>PALCO</a:t>
            </a:r>
          </a:p>
          <a:p>
            <a:endParaRPr lang="en-US" sz="1000" b="1" dirty="0" smtClean="0">
              <a:solidFill>
                <a:srgbClr val="B30000"/>
              </a:solidFill>
              <a:latin typeface="Century Gothic" pitchFamily="34" charset="0"/>
            </a:endParaRPr>
          </a:p>
          <a:p>
            <a:pPr algn="just">
              <a:lnSpc>
                <a:spcPct val="150000"/>
              </a:lnSpc>
            </a:pPr>
            <a:r>
              <a:rPr lang="en-US" sz="1700" dirty="0">
                <a:latin typeface="Century Gothic" pitchFamily="34" charset="0"/>
              </a:rPr>
              <a:t>Ideal </a:t>
            </a:r>
            <a:r>
              <a:rPr lang="en-US" sz="1700" dirty="0" err="1">
                <a:latin typeface="Century Gothic" pitchFamily="34" charset="0"/>
              </a:rPr>
              <a:t>para</a:t>
            </a:r>
            <a:r>
              <a:rPr lang="en-US" sz="1700" dirty="0">
                <a:latin typeface="Century Gothic" pitchFamily="34" charset="0"/>
              </a:rPr>
              <a:t> </a:t>
            </a:r>
            <a:r>
              <a:rPr lang="en-US" sz="1700" dirty="0" err="1">
                <a:latin typeface="Century Gothic" pitchFamily="34" charset="0"/>
              </a:rPr>
              <a:t>casamentos</a:t>
            </a:r>
            <a:r>
              <a:rPr lang="en-US" sz="1700" dirty="0">
                <a:latin typeface="Century Gothic" pitchFamily="34" charset="0"/>
              </a:rPr>
              <a:t> </a:t>
            </a:r>
            <a:r>
              <a:rPr lang="en-US" sz="1700" dirty="0" err="1">
                <a:latin typeface="Century Gothic" pitchFamily="34" charset="0"/>
              </a:rPr>
              <a:t>ou</a:t>
            </a:r>
            <a:r>
              <a:rPr lang="en-US" sz="1700" dirty="0">
                <a:latin typeface="Century Gothic" pitchFamily="34" charset="0"/>
              </a:rPr>
              <a:t> </a:t>
            </a:r>
            <a:r>
              <a:rPr lang="en-US" sz="1700" dirty="0" err="1">
                <a:latin typeface="Century Gothic" pitchFamily="34" charset="0"/>
              </a:rPr>
              <a:t>festas</a:t>
            </a:r>
            <a:r>
              <a:rPr lang="en-US" sz="1700" dirty="0">
                <a:latin typeface="Century Gothic" pitchFamily="34" charset="0"/>
              </a:rPr>
              <a:t> de </a:t>
            </a:r>
            <a:r>
              <a:rPr lang="en-US" sz="1700" dirty="0" err="1">
                <a:latin typeface="Century Gothic" pitchFamily="34" charset="0"/>
              </a:rPr>
              <a:t>empresas</a:t>
            </a:r>
            <a:r>
              <a:rPr lang="en-US" sz="1700" dirty="0">
                <a:latin typeface="Century Gothic" pitchFamily="34" charset="0"/>
              </a:rPr>
              <a:t> e </a:t>
            </a:r>
            <a:r>
              <a:rPr lang="en-US" sz="1700" dirty="0" err="1">
                <a:latin typeface="Century Gothic" pitchFamily="34" charset="0"/>
              </a:rPr>
              <a:t>indicado</a:t>
            </a:r>
            <a:r>
              <a:rPr lang="en-US" sz="1700" dirty="0">
                <a:latin typeface="Century Gothic" pitchFamily="34" charset="0"/>
              </a:rPr>
              <a:t> </a:t>
            </a:r>
            <a:r>
              <a:rPr lang="en-US" sz="1700" dirty="0" err="1">
                <a:latin typeface="Century Gothic" pitchFamily="34" charset="0"/>
              </a:rPr>
              <a:t>para</a:t>
            </a:r>
            <a:r>
              <a:rPr lang="en-US" sz="1700" dirty="0">
                <a:latin typeface="Century Gothic" pitchFamily="34" charset="0"/>
              </a:rPr>
              <a:t> </a:t>
            </a:r>
            <a:r>
              <a:rPr lang="en-US" sz="1700" dirty="0" err="1">
                <a:latin typeface="Century Gothic" pitchFamily="34" charset="0"/>
              </a:rPr>
              <a:t>todas</a:t>
            </a:r>
            <a:r>
              <a:rPr lang="en-US" sz="1700" dirty="0">
                <a:latin typeface="Century Gothic" pitchFamily="34" charset="0"/>
              </a:rPr>
              <a:t> as </a:t>
            </a:r>
            <a:r>
              <a:rPr lang="en-US" sz="1700" dirty="0" err="1">
                <a:latin typeface="Century Gothic" pitchFamily="34" charset="0"/>
              </a:rPr>
              <a:t>idades</a:t>
            </a:r>
            <a:r>
              <a:rPr lang="en-US" sz="1700" dirty="0">
                <a:latin typeface="Century Gothic" pitchFamily="34" charset="0"/>
              </a:rPr>
              <a:t>, </a:t>
            </a:r>
            <a:r>
              <a:rPr lang="en-US" sz="1700" dirty="0" err="1">
                <a:latin typeface="Century Gothic" pitchFamily="34" charset="0"/>
              </a:rPr>
              <a:t>é</a:t>
            </a:r>
            <a:r>
              <a:rPr lang="en-US" sz="1700" dirty="0">
                <a:latin typeface="Century Gothic" pitchFamily="34" charset="0"/>
              </a:rPr>
              <a:t> um </a:t>
            </a:r>
            <a:r>
              <a:rPr lang="en-US" sz="1700" dirty="0" err="1">
                <a:latin typeface="Century Gothic" pitchFamily="34" charset="0"/>
              </a:rPr>
              <a:t>tipo</a:t>
            </a:r>
            <a:r>
              <a:rPr lang="en-US" sz="1700" dirty="0">
                <a:latin typeface="Century Gothic" pitchFamily="34" charset="0"/>
              </a:rPr>
              <a:t> de </a:t>
            </a:r>
            <a:r>
              <a:rPr lang="en-US" sz="1700" dirty="0" err="1">
                <a:latin typeface="Century Gothic" pitchFamily="34" charset="0"/>
              </a:rPr>
              <a:t>espetáculo</a:t>
            </a:r>
            <a:r>
              <a:rPr lang="en-US" sz="1700" dirty="0">
                <a:latin typeface="Century Gothic" pitchFamily="34" charset="0"/>
              </a:rPr>
              <a:t> </a:t>
            </a:r>
            <a:r>
              <a:rPr lang="en-US" sz="1700" dirty="0" err="1">
                <a:latin typeface="Century Gothic" pitchFamily="34" charset="0"/>
              </a:rPr>
              <a:t>à</a:t>
            </a:r>
            <a:r>
              <a:rPr lang="en-US" sz="1700" dirty="0">
                <a:latin typeface="Century Gothic" pitchFamily="34" charset="0"/>
              </a:rPr>
              <a:t> </a:t>
            </a:r>
            <a:r>
              <a:rPr lang="en-US" sz="1700" dirty="0" err="1">
                <a:latin typeface="Century Gothic" pitchFamily="34" charset="0"/>
              </a:rPr>
              <a:t>distância</a:t>
            </a:r>
            <a:r>
              <a:rPr lang="en-US" sz="1700" dirty="0">
                <a:latin typeface="Century Gothic" pitchFamily="34" charset="0"/>
              </a:rPr>
              <a:t>, </a:t>
            </a:r>
            <a:r>
              <a:rPr lang="en-US" sz="1700" dirty="0" err="1">
                <a:latin typeface="Century Gothic" pitchFamily="34" charset="0"/>
              </a:rPr>
              <a:t>cujas</a:t>
            </a:r>
            <a:r>
              <a:rPr lang="en-US" sz="1700" dirty="0">
                <a:latin typeface="Century Gothic" pitchFamily="34" charset="0"/>
              </a:rPr>
              <a:t> </a:t>
            </a:r>
            <a:r>
              <a:rPr lang="en-US" sz="1700" dirty="0" err="1">
                <a:latin typeface="Century Gothic" pitchFamily="34" charset="0"/>
              </a:rPr>
              <a:t>ilusões</a:t>
            </a:r>
            <a:r>
              <a:rPr lang="en-US" sz="1700" dirty="0">
                <a:latin typeface="Century Gothic" pitchFamily="34" charset="0"/>
              </a:rPr>
              <a:t> </a:t>
            </a:r>
            <a:r>
              <a:rPr lang="en-US" sz="1700" dirty="0" err="1">
                <a:latin typeface="Century Gothic" pitchFamily="34" charset="0"/>
              </a:rPr>
              <a:t>têm</a:t>
            </a:r>
            <a:r>
              <a:rPr lang="en-US" sz="1700" dirty="0">
                <a:latin typeface="Century Gothic" pitchFamily="34" charset="0"/>
              </a:rPr>
              <a:t> </a:t>
            </a:r>
            <a:r>
              <a:rPr lang="en-US" sz="1700" dirty="0" err="1">
                <a:latin typeface="Century Gothic" pitchFamily="34" charset="0"/>
              </a:rPr>
              <a:t>impacto</a:t>
            </a:r>
            <a:r>
              <a:rPr lang="en-US" sz="1700" dirty="0">
                <a:latin typeface="Century Gothic" pitchFamily="34" charset="0"/>
              </a:rPr>
              <a:t>, </a:t>
            </a:r>
            <a:r>
              <a:rPr lang="en-US" sz="1700" dirty="0" err="1">
                <a:latin typeface="Century Gothic" pitchFamily="34" charset="0"/>
              </a:rPr>
              <a:t>maioritariamente</a:t>
            </a:r>
            <a:r>
              <a:rPr lang="en-US" sz="1700" dirty="0">
                <a:latin typeface="Century Gothic" pitchFamily="34" charset="0"/>
              </a:rPr>
              <a:t>, visual. </a:t>
            </a:r>
            <a:r>
              <a:rPr lang="en-US" sz="1700" dirty="0" smtClean="0">
                <a:latin typeface="Century Gothic" pitchFamily="34" charset="0"/>
              </a:rPr>
              <a:t>João Miranda </a:t>
            </a:r>
            <a:r>
              <a:rPr lang="en-US" sz="1700" dirty="0" err="1" smtClean="0">
                <a:latin typeface="Century Gothic" pitchFamily="34" charset="0"/>
              </a:rPr>
              <a:t>promete</a:t>
            </a:r>
            <a:r>
              <a:rPr lang="en-US" sz="1700" dirty="0">
                <a:latin typeface="Century Gothic" pitchFamily="34" charset="0"/>
              </a:rPr>
              <a:t>, </a:t>
            </a:r>
            <a:r>
              <a:rPr lang="en-US" sz="1700" dirty="0" err="1">
                <a:latin typeface="Century Gothic" pitchFamily="34" charset="0"/>
              </a:rPr>
              <a:t>também</a:t>
            </a:r>
            <a:r>
              <a:rPr lang="en-US" sz="1700" dirty="0">
                <a:latin typeface="Century Gothic" pitchFamily="34" charset="0"/>
              </a:rPr>
              <a:t> </a:t>
            </a:r>
            <a:r>
              <a:rPr lang="en-US" sz="1700" dirty="0" err="1">
                <a:latin typeface="Century Gothic" pitchFamily="34" charset="0"/>
              </a:rPr>
              <a:t>neste</a:t>
            </a:r>
            <a:r>
              <a:rPr lang="en-US" sz="1700" dirty="0">
                <a:latin typeface="Century Gothic" pitchFamily="34" charset="0"/>
              </a:rPr>
              <a:t> </a:t>
            </a:r>
            <a:r>
              <a:rPr lang="en-US" sz="1700" dirty="0" err="1">
                <a:latin typeface="Century Gothic" pitchFamily="34" charset="0"/>
              </a:rPr>
              <a:t>tipo</a:t>
            </a:r>
            <a:r>
              <a:rPr lang="en-US" sz="1700" dirty="0">
                <a:latin typeface="Century Gothic" pitchFamily="34" charset="0"/>
              </a:rPr>
              <a:t> de </a:t>
            </a:r>
            <a:r>
              <a:rPr lang="en-US" sz="1700" dirty="0" err="1">
                <a:latin typeface="Century Gothic" pitchFamily="34" charset="0"/>
              </a:rPr>
              <a:t>espetáculo</a:t>
            </a:r>
            <a:r>
              <a:rPr lang="en-US" sz="1700" dirty="0">
                <a:latin typeface="Century Gothic" pitchFamily="34" charset="0"/>
              </a:rPr>
              <a:t>, </a:t>
            </a:r>
            <a:r>
              <a:rPr lang="en-US" sz="1700" dirty="0" err="1">
                <a:latin typeface="Century Gothic" pitchFamily="34" charset="0"/>
              </a:rPr>
              <a:t>grande</a:t>
            </a:r>
            <a:r>
              <a:rPr lang="en-US" sz="1700" dirty="0">
                <a:latin typeface="Century Gothic" pitchFamily="34" charset="0"/>
              </a:rPr>
              <a:t> </a:t>
            </a:r>
            <a:r>
              <a:rPr lang="en-US" sz="1700" dirty="0" err="1">
                <a:latin typeface="Century Gothic" pitchFamily="34" charset="0"/>
              </a:rPr>
              <a:t>interactividade</a:t>
            </a:r>
            <a:r>
              <a:rPr lang="en-US" sz="1700" dirty="0">
                <a:latin typeface="Century Gothic" pitchFamily="34" charset="0"/>
              </a:rPr>
              <a:t> com </a:t>
            </a:r>
            <a:r>
              <a:rPr lang="en-US" sz="1700" dirty="0" err="1">
                <a:latin typeface="Century Gothic" pitchFamily="34" charset="0"/>
              </a:rPr>
              <a:t>os</a:t>
            </a:r>
            <a:r>
              <a:rPr lang="en-US" sz="1700" dirty="0">
                <a:latin typeface="Century Gothic" pitchFamily="34" charset="0"/>
              </a:rPr>
              <a:t> </a:t>
            </a:r>
            <a:r>
              <a:rPr lang="en-US" sz="1700" dirty="0" err="1" smtClean="0">
                <a:latin typeface="Century Gothic" pitchFamily="34" charset="0"/>
              </a:rPr>
              <a:t>espectadores</a:t>
            </a:r>
            <a:r>
              <a:rPr lang="en-US" sz="1700" dirty="0" smtClean="0">
                <a:latin typeface="Century Gothic" pitchFamily="34" charset="0"/>
              </a:rPr>
              <a:t>.</a:t>
            </a:r>
          </a:p>
          <a:p>
            <a:pPr algn="just">
              <a:lnSpc>
                <a:spcPct val="150000"/>
              </a:lnSpc>
            </a:pPr>
            <a:endParaRPr lang="en-US" sz="1700" dirty="0">
              <a:latin typeface="Century Gothic" pitchFamily="34" charset="0"/>
            </a:endParaRPr>
          </a:p>
          <a:p>
            <a:pPr algn="just">
              <a:lnSpc>
                <a:spcPct val="150000"/>
              </a:lnSpc>
            </a:pPr>
            <a:r>
              <a:rPr lang="en-US" sz="1700" dirty="0" err="1" smtClean="0">
                <a:latin typeface="Century Gothic" pitchFamily="34" charset="0"/>
              </a:rPr>
              <a:t>É</a:t>
            </a:r>
            <a:r>
              <a:rPr lang="en-US" sz="1700" dirty="0" smtClean="0">
                <a:latin typeface="Century Gothic" pitchFamily="34" charset="0"/>
              </a:rPr>
              <a:t> um </a:t>
            </a:r>
            <a:r>
              <a:rPr lang="en-US" sz="1700" dirty="0" err="1" smtClean="0">
                <a:latin typeface="Century Gothic" pitchFamily="34" charset="0"/>
              </a:rPr>
              <a:t>excelente</a:t>
            </a:r>
            <a:r>
              <a:rPr lang="en-US" sz="1700" dirty="0" smtClean="0">
                <a:latin typeface="Century Gothic" pitchFamily="34" charset="0"/>
              </a:rPr>
              <a:t> </a:t>
            </a:r>
            <a:r>
              <a:rPr lang="en-US" sz="1700" dirty="0" err="1" smtClean="0">
                <a:latin typeface="Century Gothic" pitchFamily="34" charset="0"/>
              </a:rPr>
              <a:t>complemento</a:t>
            </a:r>
            <a:r>
              <a:rPr lang="en-US" sz="1700" dirty="0" smtClean="0">
                <a:latin typeface="Century Gothic" pitchFamily="34" charset="0"/>
              </a:rPr>
              <a:t> </a:t>
            </a:r>
            <a:r>
              <a:rPr lang="en-US" sz="1700" dirty="0" err="1">
                <a:latin typeface="Century Gothic" pitchFamily="34" charset="0"/>
              </a:rPr>
              <a:t>ao</a:t>
            </a:r>
            <a:r>
              <a:rPr lang="en-US" sz="1700" dirty="0">
                <a:latin typeface="Century Gothic" pitchFamily="34" charset="0"/>
              </a:rPr>
              <a:t> </a:t>
            </a:r>
            <a:r>
              <a:rPr lang="en-US" sz="1700" dirty="0" err="1">
                <a:latin typeface="Century Gothic" pitchFamily="34" charset="0"/>
              </a:rPr>
              <a:t>espetáculo</a:t>
            </a:r>
            <a:r>
              <a:rPr lang="en-US" sz="1700" dirty="0">
                <a:latin typeface="Century Gothic" pitchFamily="34" charset="0"/>
              </a:rPr>
              <a:t> de close</a:t>
            </a:r>
            <a:r>
              <a:rPr lang="en-US" sz="1700" dirty="0" smtClean="0">
                <a:latin typeface="Century Gothic" pitchFamily="34" charset="0"/>
              </a:rPr>
              <a:t>-up.</a:t>
            </a:r>
            <a:endParaRPr lang="en-US" sz="1700" dirty="0">
              <a:latin typeface="Century Gothic" pitchFamily="34" charset="0"/>
            </a:endParaRPr>
          </a:p>
        </p:txBody>
      </p:sp>
      <p:cxnSp>
        <p:nvCxnSpPr>
          <p:cNvPr id="25" name="Conexão recta 7"/>
          <p:cNvCxnSpPr/>
          <p:nvPr/>
        </p:nvCxnSpPr>
        <p:spPr>
          <a:xfrm>
            <a:off x="171400" y="1907704"/>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Conexão recta 13"/>
          <p:cNvCxnSpPr/>
          <p:nvPr/>
        </p:nvCxnSpPr>
        <p:spPr>
          <a:xfrm>
            <a:off x="4149080" y="971600"/>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Conexão recta 7"/>
          <p:cNvCxnSpPr/>
          <p:nvPr/>
        </p:nvCxnSpPr>
        <p:spPr>
          <a:xfrm>
            <a:off x="620688" y="3059832"/>
            <a:ext cx="489654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Picture 19" descr="Captura de ecrã 2014-08-6, às 19.40.1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pic>
        <p:nvPicPr>
          <p:cNvPr id="21" name="Picture 20" descr="Captura de ecrã 2014-07-27, às 14.25.0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pic>
        <p:nvPicPr>
          <p:cNvPr id="23" name="Picture 22" descr="logo_j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8032" y="8100392"/>
            <a:ext cx="1610435" cy="939420"/>
          </a:xfrm>
          <a:prstGeom prst="rect">
            <a:avLst/>
          </a:prstGeom>
        </p:spPr>
      </p:pic>
      <p:sp>
        <p:nvSpPr>
          <p:cNvPr id="27"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spTree>
    <p:extLst>
      <p:ext uri="{BB962C8B-B14F-4D97-AF65-F5344CB8AC3E}">
        <p14:creationId xmlns:p14="http://schemas.microsoft.com/office/powerpoint/2010/main" val="23249721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CaixaDeTexto 23"/>
          <p:cNvSpPr txBox="1"/>
          <p:nvPr/>
        </p:nvSpPr>
        <p:spPr>
          <a:xfrm>
            <a:off x="548680" y="1312476"/>
            <a:ext cx="3960440" cy="523220"/>
          </a:xfrm>
          <a:prstGeom prst="rect">
            <a:avLst/>
          </a:prstGeom>
          <a:noFill/>
        </p:spPr>
        <p:txBody>
          <a:bodyPr wrap="square" rtlCol="0">
            <a:spAutoFit/>
          </a:bodyPr>
          <a:lstStyle/>
          <a:p>
            <a:pPr algn="ctr"/>
            <a:r>
              <a:rPr lang="pt-PT" sz="2800" b="1" dirty="0" smtClean="0">
                <a:solidFill>
                  <a:srgbClr val="B30000"/>
                </a:solidFill>
                <a:latin typeface="Century Gothic" pitchFamily="34" charset="0"/>
              </a:rPr>
              <a:t>SERVIÇOS</a:t>
            </a:r>
          </a:p>
        </p:txBody>
      </p:sp>
      <p:cxnSp>
        <p:nvCxnSpPr>
          <p:cNvPr id="14" name="Conexão recta 13"/>
          <p:cNvCxnSpPr/>
          <p:nvPr/>
        </p:nvCxnSpPr>
        <p:spPr>
          <a:xfrm>
            <a:off x="548680" y="1187624"/>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64807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094308" y="3229281"/>
            <a:ext cx="184666" cy="369332"/>
          </a:xfrm>
          <a:prstGeom prst="rect">
            <a:avLst/>
          </a:prstGeom>
          <a:noFill/>
        </p:spPr>
        <p:txBody>
          <a:bodyPr wrap="none" rtlCol="0">
            <a:spAutoFit/>
          </a:bodyPr>
          <a:lstStyle/>
          <a:p>
            <a:endParaRPr lang="en-US" dirty="0"/>
          </a:p>
        </p:txBody>
      </p:sp>
      <p:sp>
        <p:nvSpPr>
          <p:cNvPr id="22" name="TextBox 21"/>
          <p:cNvSpPr txBox="1"/>
          <p:nvPr/>
        </p:nvSpPr>
        <p:spPr>
          <a:xfrm>
            <a:off x="548680" y="2195736"/>
            <a:ext cx="5400600" cy="800219"/>
          </a:xfrm>
          <a:prstGeom prst="rect">
            <a:avLst/>
          </a:prstGeom>
          <a:noFill/>
        </p:spPr>
        <p:txBody>
          <a:bodyPr wrap="square" rtlCol="0">
            <a:spAutoFit/>
          </a:bodyPr>
          <a:lstStyle/>
          <a:p>
            <a:r>
              <a:rPr lang="en-US" sz="1400" dirty="0" err="1" smtClean="0">
                <a:latin typeface="Century Gothic" pitchFamily="34" charset="0"/>
              </a:rPr>
              <a:t>Seguem</a:t>
            </a:r>
            <a:r>
              <a:rPr lang="en-US" sz="1400" dirty="0" smtClean="0">
                <a:latin typeface="Century Gothic" pitchFamily="34" charset="0"/>
              </a:rPr>
              <a:t>-se </a:t>
            </a:r>
            <a:r>
              <a:rPr lang="en-US" sz="1400" dirty="0" err="1" smtClean="0">
                <a:latin typeface="Century Gothic" pitchFamily="34" charset="0"/>
              </a:rPr>
              <a:t>algumas</a:t>
            </a:r>
            <a:r>
              <a:rPr lang="en-US" sz="1400" dirty="0" smtClean="0">
                <a:latin typeface="Century Gothic" pitchFamily="34" charset="0"/>
              </a:rPr>
              <a:t> </a:t>
            </a:r>
            <a:r>
              <a:rPr lang="en-US" sz="1400" dirty="0" err="1" smtClean="0">
                <a:latin typeface="Century Gothic" pitchFamily="34" charset="0"/>
              </a:rPr>
              <a:t>fotografias</a:t>
            </a:r>
            <a:r>
              <a:rPr lang="en-US" sz="1400" dirty="0" smtClean="0">
                <a:latin typeface="Century Gothic" pitchFamily="34" charset="0"/>
              </a:rPr>
              <a:t> </a:t>
            </a:r>
            <a:r>
              <a:rPr lang="en-US" sz="1400" dirty="0" err="1" smtClean="0">
                <a:latin typeface="Century Gothic" pitchFamily="34" charset="0"/>
              </a:rPr>
              <a:t>relativamente</a:t>
            </a:r>
            <a:r>
              <a:rPr lang="en-US" sz="1400" dirty="0" smtClean="0">
                <a:latin typeface="Century Gothic" pitchFamily="34" charset="0"/>
              </a:rPr>
              <a:t> </a:t>
            </a:r>
            <a:r>
              <a:rPr lang="en-US" sz="1400" dirty="0" err="1" smtClean="0">
                <a:latin typeface="Century Gothic" pitchFamily="34" charset="0"/>
              </a:rPr>
              <a:t>ao</a:t>
            </a:r>
            <a:r>
              <a:rPr lang="en-US" sz="1400" dirty="0" smtClean="0">
                <a:latin typeface="Century Gothic" pitchFamily="34" charset="0"/>
              </a:rPr>
              <a:t> </a:t>
            </a:r>
            <a:r>
              <a:rPr lang="en-US" sz="1400" dirty="0" err="1" smtClean="0">
                <a:latin typeface="Century Gothic" pitchFamily="34" charset="0"/>
              </a:rPr>
              <a:t>formato</a:t>
            </a:r>
            <a:r>
              <a:rPr lang="en-US" sz="1400" dirty="0" smtClean="0">
                <a:latin typeface="Century Gothic" pitchFamily="34" charset="0"/>
              </a:rPr>
              <a:t> de </a:t>
            </a:r>
            <a:r>
              <a:rPr lang="en-US" sz="1400" dirty="0" err="1" smtClean="0">
                <a:latin typeface="Century Gothic" pitchFamily="34" charset="0"/>
              </a:rPr>
              <a:t>magia</a:t>
            </a:r>
            <a:r>
              <a:rPr lang="en-US" sz="1400" dirty="0" smtClean="0">
                <a:latin typeface="Century Gothic" pitchFamily="34" charset="0"/>
              </a:rPr>
              <a:t> de </a:t>
            </a:r>
            <a:r>
              <a:rPr lang="en-US" sz="1400" dirty="0" err="1" smtClean="0">
                <a:latin typeface="Century Gothic" pitchFamily="34" charset="0"/>
              </a:rPr>
              <a:t>palco</a:t>
            </a:r>
            <a:r>
              <a:rPr lang="en-US" sz="1400" dirty="0" smtClean="0">
                <a:latin typeface="Century Gothic" pitchFamily="34" charset="0"/>
              </a:rPr>
              <a:t>:</a:t>
            </a:r>
            <a:endParaRPr lang="en-US" sz="1400" dirty="0">
              <a:latin typeface="Century Gothic" pitchFamily="34" charset="0"/>
            </a:endParaRPr>
          </a:p>
          <a:p>
            <a:endParaRPr lang="en-US" dirty="0" smtClean="0"/>
          </a:p>
        </p:txBody>
      </p:sp>
      <p:cxnSp>
        <p:nvCxnSpPr>
          <p:cNvPr id="25" name="Conexão recta 7"/>
          <p:cNvCxnSpPr/>
          <p:nvPr/>
        </p:nvCxnSpPr>
        <p:spPr>
          <a:xfrm>
            <a:off x="171400" y="1907704"/>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Conexão recta 13"/>
          <p:cNvCxnSpPr/>
          <p:nvPr/>
        </p:nvCxnSpPr>
        <p:spPr>
          <a:xfrm>
            <a:off x="4149080" y="971600"/>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Conexão recta 7"/>
          <p:cNvCxnSpPr/>
          <p:nvPr/>
        </p:nvCxnSpPr>
        <p:spPr>
          <a:xfrm>
            <a:off x="188640" y="1979712"/>
            <a:ext cx="418484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3" name="Picture 22" descr="logo_j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8640" y="8028384"/>
            <a:ext cx="1610435" cy="939420"/>
          </a:xfrm>
          <a:prstGeom prst="rect">
            <a:avLst/>
          </a:prstGeom>
        </p:spPr>
      </p:pic>
      <p:pic>
        <p:nvPicPr>
          <p:cNvPr id="19" name="Picture 18" descr="Captura de ecrã 2014-08-6, às 19.40.12.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pic>
        <p:nvPicPr>
          <p:cNvPr id="20" name="Picture 19" descr="Captura de ecrã 2014-07-27, às 14.25.03.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sp>
        <p:nvSpPr>
          <p:cNvPr id="21"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pic>
        <p:nvPicPr>
          <p:cNvPr id="7" name="Picture 6" descr="Captura de ecrã 2014-08-21, às 21.24.03.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3674" y="2771800"/>
            <a:ext cx="6726204" cy="2457809"/>
          </a:xfrm>
          <a:prstGeom prst="rect">
            <a:avLst/>
          </a:prstGeom>
        </p:spPr>
      </p:pic>
      <p:pic>
        <p:nvPicPr>
          <p:cNvPr id="11" name="Picture 10" descr="Captura de ecrã 2014-08-21, às 21.25.46.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0" y="5432104"/>
            <a:ext cx="3494125" cy="2391123"/>
          </a:xfrm>
          <a:prstGeom prst="rect">
            <a:avLst/>
          </a:prstGeom>
        </p:spPr>
      </p:pic>
      <p:pic>
        <p:nvPicPr>
          <p:cNvPr id="13" name="Picture 12" descr="Captura de ecrã 2014-08-21, às 21.36.52.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590255" y="5436096"/>
            <a:ext cx="3267745" cy="2341374"/>
          </a:xfrm>
          <a:prstGeom prst="rect">
            <a:avLst/>
          </a:prstGeom>
        </p:spPr>
      </p:pic>
    </p:spTree>
    <p:extLst>
      <p:ext uri="{BB962C8B-B14F-4D97-AF65-F5344CB8AC3E}">
        <p14:creationId xmlns:p14="http://schemas.microsoft.com/office/powerpoint/2010/main" val="20177024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10" name="Tabela 9"/>
          <p:cNvGraphicFramePr>
            <a:graphicFrameLocks noGrp="1"/>
          </p:cNvGraphicFramePr>
          <p:nvPr>
            <p:extLst>
              <p:ext uri="{D42A27DB-BD31-4B8C-83A1-F6EECF244321}">
                <p14:modId xmlns:p14="http://schemas.microsoft.com/office/powerpoint/2010/main" val="4005885816"/>
              </p:ext>
            </p:extLst>
          </p:nvPr>
        </p:nvGraphicFramePr>
        <p:xfrm>
          <a:off x="476672" y="2987824"/>
          <a:ext cx="5544616" cy="1177389"/>
        </p:xfrm>
        <a:graphic>
          <a:graphicData uri="http://schemas.openxmlformats.org/drawingml/2006/table">
            <a:tbl>
              <a:tblPr firstRow="1" bandRow="1">
                <a:tableStyleId>{0E3FDE45-AF77-4B5C-9715-49D594BDF05E}</a:tableStyleId>
              </a:tblPr>
              <a:tblGrid>
                <a:gridCol w="2772308"/>
                <a:gridCol w="2772308"/>
              </a:tblGrid>
              <a:tr h="551901">
                <a:tc gridSpan="2">
                  <a:txBody>
                    <a:bodyPr/>
                    <a:lstStyle/>
                    <a:p>
                      <a:pPr algn="ctr"/>
                      <a:r>
                        <a:rPr lang="pt-PT" sz="2400" b="1" dirty="0" smtClean="0">
                          <a:latin typeface="Century Gothic" pitchFamily="34" charset="0"/>
                          <a:ea typeface="Champagne &amp; Limousines" pitchFamily="34" charset="0"/>
                        </a:rPr>
                        <a:t>Orçamentos</a:t>
                      </a:r>
                    </a:p>
                  </a:txBody>
                  <a:tcPr anchor="ctr"/>
                </a:tc>
                <a:tc hMerge="1">
                  <a:txBody>
                    <a:bodyPr/>
                    <a:lstStyle/>
                    <a:p>
                      <a:pPr algn="ctr"/>
                      <a:endParaRPr lang="pt-PT" sz="4000" dirty="0">
                        <a:latin typeface="Caneletter Script Personal Use" pitchFamily="50" charset="0"/>
                      </a:endParaRPr>
                    </a:p>
                  </a:txBody>
                  <a:tcPr anchor="ctr"/>
                </a:tc>
              </a:tr>
              <a:tr h="6254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PT" sz="1400" b="1" dirty="0" smtClean="0">
                          <a:latin typeface="Century Gothic" pitchFamily="34" charset="0"/>
                        </a:rPr>
                        <a:t>Atuação de close-up</a:t>
                      </a:r>
                      <a:r>
                        <a:rPr lang="pt-PT" sz="1400" b="1" baseline="0" dirty="0" smtClean="0">
                          <a:latin typeface="Century Gothic" pitchFamily="34" charset="0"/>
                        </a:rPr>
                        <a:t> 1</a:t>
                      </a:r>
                    </a:p>
                    <a:p>
                      <a:pPr marL="0" marR="0" indent="0" algn="ctr" defTabSz="914400" rtl="0" eaLnBrk="1" fontAlgn="auto" latinLnBrk="0" hangingPunct="1">
                        <a:lnSpc>
                          <a:spcPct val="100000"/>
                        </a:lnSpc>
                        <a:spcBef>
                          <a:spcPts val="0"/>
                        </a:spcBef>
                        <a:spcAft>
                          <a:spcPts val="0"/>
                        </a:spcAft>
                        <a:buClrTx/>
                        <a:buSzTx/>
                        <a:buFontTx/>
                        <a:buNone/>
                        <a:tabLst/>
                        <a:defRPr/>
                      </a:pPr>
                      <a:r>
                        <a:rPr lang="pt-PT" sz="1400" b="0" dirty="0" smtClean="0">
                          <a:latin typeface="Century Gothic" pitchFamily="34" charset="0"/>
                        </a:rPr>
                        <a:t>(recepção dos convidados)</a:t>
                      </a:r>
                      <a:endParaRPr lang="pt-PT" sz="1400" b="0" dirty="0">
                        <a:latin typeface="Century Gothic" pitchFamily="34" charset="0"/>
                      </a:endParaRPr>
                    </a:p>
                  </a:txBody>
                  <a:tcPr anchor="ctr"/>
                </a:tc>
                <a:tc>
                  <a:txBody>
                    <a:bodyPr/>
                    <a:lstStyle/>
                    <a:p>
                      <a:pPr algn="ctr"/>
                      <a:r>
                        <a:rPr lang="pt-PT" sz="1200" b="1" dirty="0" smtClean="0">
                          <a:latin typeface="Century Gothic" pitchFamily="34" charset="0"/>
                        </a:rPr>
                        <a:t>500</a:t>
                      </a:r>
                      <a:endParaRPr lang="pt-PT" sz="1200" b="1" dirty="0">
                        <a:latin typeface="Century Gothic" pitchFamily="34" charset="0"/>
                      </a:endParaRPr>
                    </a:p>
                  </a:txBody>
                  <a:tcPr anchor="ctr"/>
                </a:tc>
              </a:tr>
            </a:tbl>
          </a:graphicData>
        </a:graphic>
      </p:graphicFrame>
      <p:sp>
        <p:nvSpPr>
          <p:cNvPr id="24" name="CaixaDeTexto 23"/>
          <p:cNvSpPr txBox="1"/>
          <p:nvPr/>
        </p:nvSpPr>
        <p:spPr>
          <a:xfrm>
            <a:off x="548680" y="1694582"/>
            <a:ext cx="5184576" cy="830997"/>
          </a:xfrm>
          <a:prstGeom prst="rect">
            <a:avLst/>
          </a:prstGeom>
          <a:noFill/>
        </p:spPr>
        <p:txBody>
          <a:bodyPr wrap="square" rtlCol="0">
            <a:spAutoFit/>
          </a:bodyPr>
          <a:lstStyle/>
          <a:p>
            <a:pPr algn="ctr"/>
            <a:r>
              <a:rPr lang="pt-PT" sz="1600" dirty="0" smtClean="0">
                <a:latin typeface="Century Gothic" pitchFamily="34" charset="0"/>
              </a:rPr>
              <a:t>Na seguinte tabela, estão discriminados os respetivos orçamentos para os diferentes serviços de entretenimento mágico possíveis.</a:t>
            </a:r>
          </a:p>
        </p:txBody>
      </p:sp>
      <p:cxnSp>
        <p:nvCxnSpPr>
          <p:cNvPr id="14" name="Conexão recta 13"/>
          <p:cNvCxnSpPr/>
          <p:nvPr/>
        </p:nvCxnSpPr>
        <p:spPr>
          <a:xfrm>
            <a:off x="548680" y="1187624"/>
            <a:ext cx="0" cy="13681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7920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descr="Captura de ecrã 2014-08-6, às 19.40.1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pic>
        <p:nvPicPr>
          <p:cNvPr id="17" name="Picture 16" descr="Captura de ecrã 2014-07-27, às 14.25.0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pic>
        <p:nvPicPr>
          <p:cNvPr id="19" name="Picture 18" descr="logo_j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8032" y="8100392"/>
            <a:ext cx="1610435" cy="939420"/>
          </a:xfrm>
          <a:prstGeom prst="rect">
            <a:avLst/>
          </a:prstGeom>
        </p:spPr>
      </p:pic>
      <p:sp>
        <p:nvSpPr>
          <p:cNvPr id="20"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121130234"/>
              </p:ext>
            </p:extLst>
          </p:nvPr>
        </p:nvGraphicFramePr>
        <p:xfrm>
          <a:off x="476672" y="4211960"/>
          <a:ext cx="5544616" cy="625488"/>
        </p:xfrm>
        <a:graphic>
          <a:graphicData uri="http://schemas.openxmlformats.org/drawingml/2006/table">
            <a:tbl>
              <a:tblPr firstRow="1" bandRow="1">
                <a:tableStyleId>{0E3FDE45-AF77-4B5C-9715-49D594BDF05E}</a:tableStyleId>
              </a:tblPr>
              <a:tblGrid>
                <a:gridCol w="2772308"/>
                <a:gridCol w="2772308"/>
              </a:tblGrid>
              <a:tr h="6254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PT" sz="1400" b="1" dirty="0" smtClean="0">
                          <a:latin typeface="Century Gothic" pitchFamily="34" charset="0"/>
                        </a:rPr>
                        <a:t>Atuação de close-up</a:t>
                      </a:r>
                      <a:r>
                        <a:rPr lang="pt-PT" sz="1400" b="1" baseline="0" dirty="0" smtClean="0">
                          <a:latin typeface="Century Gothic" pitchFamily="34" charset="0"/>
                        </a:rPr>
                        <a:t> 2</a:t>
                      </a:r>
                    </a:p>
                    <a:p>
                      <a:pPr marL="0" marR="0" indent="0" algn="ctr" defTabSz="914400" rtl="0" eaLnBrk="1" fontAlgn="auto" latinLnBrk="0" hangingPunct="1">
                        <a:lnSpc>
                          <a:spcPct val="100000"/>
                        </a:lnSpc>
                        <a:spcBef>
                          <a:spcPts val="0"/>
                        </a:spcBef>
                        <a:spcAft>
                          <a:spcPts val="0"/>
                        </a:spcAft>
                        <a:buClrTx/>
                        <a:buSzTx/>
                        <a:buFontTx/>
                        <a:buNone/>
                        <a:tabLst/>
                        <a:defRPr/>
                      </a:pPr>
                      <a:r>
                        <a:rPr lang="pt-PT" sz="1400" b="0" dirty="0" smtClean="0">
                          <a:latin typeface="Century Gothic" pitchFamily="34" charset="0"/>
                        </a:rPr>
                        <a:t>(magia de mesa em mesa)</a:t>
                      </a:r>
                      <a:endParaRPr lang="pt-PT" sz="1400" b="0" dirty="0">
                        <a:latin typeface="Century Gothic" pitchFamily="34" charset="0"/>
                      </a:endParaRPr>
                    </a:p>
                  </a:txBody>
                  <a:tcPr anchor="ctr"/>
                </a:tc>
                <a:tc>
                  <a:txBody>
                    <a:bodyPr/>
                    <a:lstStyle/>
                    <a:p>
                      <a:pPr algn="ctr"/>
                      <a:r>
                        <a:rPr lang="pt-PT" sz="1200" b="1" dirty="0" smtClean="0">
                          <a:latin typeface="Century Gothic" pitchFamily="34" charset="0"/>
                        </a:rPr>
                        <a:t>600€</a:t>
                      </a:r>
                      <a:endParaRPr lang="pt-PT" sz="1200" b="1" dirty="0">
                        <a:latin typeface="Century Gothic" pitchFamily="34" charset="0"/>
                      </a:endParaRPr>
                    </a:p>
                  </a:txBody>
                  <a:tcPr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42547682"/>
              </p:ext>
            </p:extLst>
          </p:nvPr>
        </p:nvGraphicFramePr>
        <p:xfrm>
          <a:off x="476672" y="4860032"/>
          <a:ext cx="5544616" cy="944879"/>
        </p:xfrm>
        <a:graphic>
          <a:graphicData uri="http://schemas.openxmlformats.org/drawingml/2006/table">
            <a:tbl>
              <a:tblPr firstRow="1" bandRow="1">
                <a:tableStyleId>{0E3FDE45-AF77-4B5C-9715-49D594BDF05E}</a:tableStyleId>
              </a:tblPr>
              <a:tblGrid>
                <a:gridCol w="2772308"/>
                <a:gridCol w="2772308"/>
              </a:tblGrid>
              <a:tr h="6254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PT" sz="1400" b="1" dirty="0" smtClean="0">
                          <a:latin typeface="Century Gothic" pitchFamily="34" charset="0"/>
                        </a:rPr>
                        <a:t>Atuação de close-up</a:t>
                      </a:r>
                      <a:r>
                        <a:rPr lang="pt-PT" sz="1400" b="1" baseline="0" dirty="0" smtClean="0">
                          <a:latin typeface="Century Gothic" pitchFamily="34" charset="0"/>
                        </a:rPr>
                        <a:t> 1 + 2</a:t>
                      </a:r>
                    </a:p>
                    <a:p>
                      <a:pPr marL="0" marR="0" indent="0" algn="ctr" defTabSz="914400" rtl="0" eaLnBrk="1" fontAlgn="auto" latinLnBrk="0" hangingPunct="1">
                        <a:lnSpc>
                          <a:spcPct val="100000"/>
                        </a:lnSpc>
                        <a:spcBef>
                          <a:spcPts val="0"/>
                        </a:spcBef>
                        <a:spcAft>
                          <a:spcPts val="0"/>
                        </a:spcAft>
                        <a:buClrTx/>
                        <a:buSzTx/>
                        <a:buFontTx/>
                        <a:buNone/>
                        <a:tabLst/>
                        <a:defRPr/>
                      </a:pPr>
                      <a:r>
                        <a:rPr lang="pt-PT" sz="1400" b="1" baseline="0" dirty="0" smtClean="0">
                          <a:latin typeface="Century Gothic" pitchFamily="34" charset="0"/>
                        </a:rPr>
                        <a:t>RECOMENDADO</a:t>
                      </a:r>
                    </a:p>
                    <a:p>
                      <a:pPr marL="0" marR="0" indent="0" algn="ctr" defTabSz="914400" rtl="0" eaLnBrk="1" fontAlgn="auto" latinLnBrk="0" hangingPunct="1">
                        <a:lnSpc>
                          <a:spcPct val="100000"/>
                        </a:lnSpc>
                        <a:spcBef>
                          <a:spcPts val="0"/>
                        </a:spcBef>
                        <a:spcAft>
                          <a:spcPts val="0"/>
                        </a:spcAft>
                        <a:buClrTx/>
                        <a:buSzTx/>
                        <a:buFontTx/>
                        <a:buNone/>
                        <a:tabLst/>
                        <a:defRPr/>
                      </a:pPr>
                      <a:r>
                        <a:rPr lang="pt-PT" sz="1400" b="0" dirty="0" smtClean="0">
                          <a:latin typeface="Century Gothic" pitchFamily="34" charset="0"/>
                        </a:rPr>
                        <a:t>(recepção dos convidados + magia de mesa em mesa)</a:t>
                      </a:r>
                      <a:endParaRPr lang="pt-PT" sz="1400" b="0" dirty="0">
                        <a:latin typeface="Century Gothic" pitchFamily="34" charset="0"/>
                      </a:endParaRPr>
                    </a:p>
                  </a:txBody>
                  <a:tcPr anchor="ctr">
                    <a:solidFill>
                      <a:schemeClr val="accent2">
                        <a:lumMod val="40000"/>
                        <a:lumOff val="60000"/>
                      </a:schemeClr>
                    </a:solidFill>
                  </a:tcPr>
                </a:tc>
                <a:tc>
                  <a:txBody>
                    <a:bodyPr/>
                    <a:lstStyle/>
                    <a:p>
                      <a:pPr algn="ctr"/>
                      <a:r>
                        <a:rPr lang="pt-PT" sz="1200" b="1" dirty="0" smtClean="0">
                          <a:latin typeface="Century Gothic" pitchFamily="34" charset="0"/>
                        </a:rPr>
                        <a:t>950€</a:t>
                      </a:r>
                      <a:endParaRPr lang="pt-PT" sz="1200" b="1" dirty="0">
                        <a:latin typeface="Century Gothic" pitchFamily="34" charset="0"/>
                      </a:endParaRPr>
                    </a:p>
                  </a:txBody>
                  <a:tcPr anchor="ctr">
                    <a:solidFill>
                      <a:schemeClr val="accent2">
                        <a:lumMod val="40000"/>
                        <a:lumOff val="60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07877161"/>
              </p:ext>
            </p:extLst>
          </p:nvPr>
        </p:nvGraphicFramePr>
        <p:xfrm>
          <a:off x="404664" y="5796136"/>
          <a:ext cx="5544616" cy="731519"/>
        </p:xfrm>
        <a:graphic>
          <a:graphicData uri="http://schemas.openxmlformats.org/drawingml/2006/table">
            <a:tbl>
              <a:tblPr firstRow="1" bandRow="1">
                <a:tableStyleId>{0E3FDE45-AF77-4B5C-9715-49D594BDF05E}</a:tableStyleId>
              </a:tblPr>
              <a:tblGrid>
                <a:gridCol w="2798068"/>
                <a:gridCol w="2746548"/>
              </a:tblGrid>
              <a:tr h="6254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PT" sz="1400" b="1" dirty="0" smtClean="0">
                          <a:latin typeface="Century Gothic" pitchFamily="34" charset="0"/>
                        </a:rPr>
                        <a:t>Atuação de PALCO (inclui sistema</a:t>
                      </a:r>
                      <a:r>
                        <a:rPr lang="pt-PT" sz="1400" b="1" baseline="0" dirty="0" smtClean="0">
                          <a:latin typeface="Century Gothic" pitchFamily="34" charset="0"/>
                        </a:rPr>
                        <a:t> de luz, som e cortina de fundo)</a:t>
                      </a:r>
                      <a:endParaRPr lang="pt-PT" sz="1400" b="0" dirty="0">
                        <a:latin typeface="Century Gothic" pitchFamily="34" charset="0"/>
                      </a:endParaRPr>
                    </a:p>
                  </a:txBody>
                  <a:tcPr anchor="ctr"/>
                </a:tc>
                <a:tc>
                  <a:txBody>
                    <a:bodyPr/>
                    <a:lstStyle/>
                    <a:p>
                      <a:pPr algn="ctr"/>
                      <a:r>
                        <a:rPr lang="pt-PT" sz="1200" b="1" dirty="0" smtClean="0">
                          <a:latin typeface="Century Gothic" pitchFamily="34" charset="0"/>
                        </a:rPr>
                        <a:t>1500€</a:t>
                      </a:r>
                      <a:endParaRPr lang="pt-PT" sz="1200" b="1" dirty="0">
                        <a:latin typeface="Century Gothic" pitchFamily="34" charset="0"/>
                      </a:endParaRPr>
                    </a:p>
                  </a:txBody>
                  <a:tcPr anchor="ctr"/>
                </a:tc>
              </a:tr>
            </a:tbl>
          </a:graphicData>
        </a:graphic>
      </p:graphicFrame>
    </p:spTree>
    <p:extLst>
      <p:ext uri="{BB962C8B-B14F-4D97-AF65-F5344CB8AC3E}">
        <p14:creationId xmlns:p14="http://schemas.microsoft.com/office/powerpoint/2010/main" val="10794359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10" name="Tabela 9"/>
          <p:cNvGraphicFramePr>
            <a:graphicFrameLocks noGrp="1"/>
          </p:cNvGraphicFramePr>
          <p:nvPr>
            <p:extLst>
              <p:ext uri="{D42A27DB-BD31-4B8C-83A1-F6EECF244321}">
                <p14:modId xmlns:p14="http://schemas.microsoft.com/office/powerpoint/2010/main" val="1793197934"/>
              </p:ext>
            </p:extLst>
          </p:nvPr>
        </p:nvGraphicFramePr>
        <p:xfrm>
          <a:off x="404664" y="2915816"/>
          <a:ext cx="5544616" cy="551901"/>
        </p:xfrm>
        <a:graphic>
          <a:graphicData uri="http://schemas.openxmlformats.org/drawingml/2006/table">
            <a:tbl>
              <a:tblPr firstRow="1" bandRow="1">
                <a:tableStyleId>{0E3FDE45-AF77-4B5C-9715-49D594BDF05E}</a:tableStyleId>
              </a:tblPr>
              <a:tblGrid>
                <a:gridCol w="5544616"/>
              </a:tblGrid>
              <a:tr h="551901">
                <a:tc>
                  <a:txBody>
                    <a:bodyPr/>
                    <a:lstStyle/>
                    <a:p>
                      <a:pPr algn="ctr"/>
                      <a:r>
                        <a:rPr lang="pt-PT" sz="2400" b="1" dirty="0" smtClean="0">
                          <a:latin typeface="Century Gothic" pitchFamily="34" charset="0"/>
                          <a:ea typeface="Champagne &amp; Limousines" pitchFamily="34" charset="0"/>
                        </a:rPr>
                        <a:t>Orçamentos</a:t>
                      </a:r>
                    </a:p>
                  </a:txBody>
                  <a:tcPr anchor="ctr"/>
                </a:tc>
              </a:tr>
            </a:tbl>
          </a:graphicData>
        </a:graphic>
      </p:graphicFrame>
      <p:sp>
        <p:nvSpPr>
          <p:cNvPr id="24" name="CaixaDeTexto 23"/>
          <p:cNvSpPr txBox="1"/>
          <p:nvPr/>
        </p:nvSpPr>
        <p:spPr>
          <a:xfrm>
            <a:off x="548680" y="1694582"/>
            <a:ext cx="5184576" cy="830997"/>
          </a:xfrm>
          <a:prstGeom prst="rect">
            <a:avLst/>
          </a:prstGeom>
          <a:noFill/>
        </p:spPr>
        <p:txBody>
          <a:bodyPr wrap="square" rtlCol="0">
            <a:spAutoFit/>
          </a:bodyPr>
          <a:lstStyle/>
          <a:p>
            <a:pPr algn="ctr"/>
            <a:r>
              <a:rPr lang="pt-PT" sz="1600" dirty="0" smtClean="0">
                <a:latin typeface="Century Gothic" pitchFamily="34" charset="0"/>
              </a:rPr>
              <a:t>Na seguinte tabela, estão discriminados os respetivos orçamentos para os diferentes serviços de entretenimento mágico possíveis.</a:t>
            </a:r>
          </a:p>
        </p:txBody>
      </p:sp>
      <p:cxnSp>
        <p:nvCxnSpPr>
          <p:cNvPr id="14" name="Conexão recta 13"/>
          <p:cNvCxnSpPr/>
          <p:nvPr/>
        </p:nvCxnSpPr>
        <p:spPr>
          <a:xfrm>
            <a:off x="548680" y="1187624"/>
            <a:ext cx="0" cy="13681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7920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descr="Captura de ecrã 2014-08-6, às 19.40.1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pic>
        <p:nvPicPr>
          <p:cNvPr id="17" name="Picture 16" descr="Captura de ecrã 2014-07-27, às 14.25.0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pic>
        <p:nvPicPr>
          <p:cNvPr id="19" name="Picture 18" descr="logo_j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8032" y="8100392"/>
            <a:ext cx="1610435" cy="939420"/>
          </a:xfrm>
          <a:prstGeom prst="rect">
            <a:avLst/>
          </a:prstGeom>
        </p:spPr>
      </p:pic>
      <p:sp>
        <p:nvSpPr>
          <p:cNvPr id="20"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10306349"/>
              </p:ext>
            </p:extLst>
          </p:nvPr>
        </p:nvGraphicFramePr>
        <p:xfrm>
          <a:off x="404664" y="3779912"/>
          <a:ext cx="5544616" cy="625488"/>
        </p:xfrm>
        <a:graphic>
          <a:graphicData uri="http://schemas.openxmlformats.org/drawingml/2006/table">
            <a:tbl>
              <a:tblPr firstRow="1" bandRow="1">
                <a:tableStyleId>{0E3FDE45-AF77-4B5C-9715-49D594BDF05E}</a:tableStyleId>
              </a:tblPr>
              <a:tblGrid>
                <a:gridCol w="2772308"/>
                <a:gridCol w="2772308"/>
              </a:tblGrid>
              <a:tr h="6254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PT" sz="1400" b="1" dirty="0" smtClean="0">
                          <a:latin typeface="Century Gothic" pitchFamily="34" charset="0"/>
                        </a:rPr>
                        <a:t>Atuação COMPLETA</a:t>
                      </a:r>
                    </a:p>
                    <a:p>
                      <a:pPr marL="0" marR="0" indent="0" algn="ctr" defTabSz="914400" rtl="0" eaLnBrk="1" fontAlgn="auto" latinLnBrk="0" hangingPunct="1">
                        <a:lnSpc>
                          <a:spcPct val="100000"/>
                        </a:lnSpc>
                        <a:spcBef>
                          <a:spcPts val="0"/>
                        </a:spcBef>
                        <a:spcAft>
                          <a:spcPts val="0"/>
                        </a:spcAft>
                        <a:buClrTx/>
                        <a:buSzTx/>
                        <a:buFontTx/>
                        <a:buNone/>
                        <a:tabLst/>
                        <a:defRPr/>
                      </a:pPr>
                      <a:r>
                        <a:rPr lang="pt-PT" sz="1400" b="1" dirty="0" smtClean="0">
                          <a:latin typeface="Century Gothic" pitchFamily="34" charset="0"/>
                        </a:rPr>
                        <a:t>(Close-up</a:t>
                      </a:r>
                      <a:r>
                        <a:rPr lang="pt-PT" sz="1400" b="1" baseline="0" dirty="0" smtClean="0">
                          <a:latin typeface="Century Gothic" pitchFamily="34" charset="0"/>
                        </a:rPr>
                        <a:t> 1 + 2 + Palco)</a:t>
                      </a:r>
                      <a:endParaRPr lang="pt-PT" sz="1400" b="0" dirty="0">
                        <a:latin typeface="Century Gothic" pitchFamily="34" charset="0"/>
                      </a:endParaRPr>
                    </a:p>
                  </a:txBody>
                  <a:tcPr anchor="ctr"/>
                </a:tc>
                <a:tc>
                  <a:txBody>
                    <a:bodyPr/>
                    <a:lstStyle/>
                    <a:p>
                      <a:pPr algn="ctr"/>
                      <a:r>
                        <a:rPr lang="pt-PT" sz="1200" b="1" dirty="0" smtClean="0">
                          <a:latin typeface="Century Gothic" pitchFamily="34" charset="0"/>
                        </a:rPr>
                        <a:t>2250€</a:t>
                      </a:r>
                      <a:endParaRPr lang="pt-PT" sz="1200" b="1" dirty="0">
                        <a:latin typeface="Century Gothic" pitchFamily="34" charset="0"/>
                      </a:endParaRPr>
                    </a:p>
                  </a:txBody>
                  <a:tcPr anchor="ctr"/>
                </a:tc>
              </a:tr>
            </a:tbl>
          </a:graphicData>
        </a:graphic>
      </p:graphicFrame>
      <p:graphicFrame>
        <p:nvGraphicFramePr>
          <p:cNvPr id="18" name="Tabela 9"/>
          <p:cNvGraphicFramePr>
            <a:graphicFrameLocks noGrp="1"/>
          </p:cNvGraphicFramePr>
          <p:nvPr>
            <p:extLst>
              <p:ext uri="{D42A27DB-BD31-4B8C-83A1-F6EECF244321}">
                <p14:modId xmlns:p14="http://schemas.microsoft.com/office/powerpoint/2010/main" val="548865049"/>
              </p:ext>
            </p:extLst>
          </p:nvPr>
        </p:nvGraphicFramePr>
        <p:xfrm>
          <a:off x="692696" y="4355975"/>
          <a:ext cx="5544616" cy="3600554"/>
        </p:xfrm>
        <a:graphic>
          <a:graphicData uri="http://schemas.openxmlformats.org/drawingml/2006/table">
            <a:tbl>
              <a:tblPr firstRow="1" bandRow="1">
                <a:tableStyleId>{0E3FDE45-AF77-4B5C-9715-49D594BDF05E}</a:tableStyleId>
              </a:tblPr>
              <a:tblGrid>
                <a:gridCol w="2772308"/>
                <a:gridCol w="2772308"/>
              </a:tblGrid>
              <a:tr h="517562">
                <a:tc gridSpan="2">
                  <a:txBody>
                    <a:bodyPr/>
                    <a:lstStyle/>
                    <a:p>
                      <a:pPr algn="ctr"/>
                      <a:endParaRPr lang="pt-PT" sz="2400" b="1" dirty="0">
                        <a:latin typeface="Century Gothic" pitchFamily="34" charset="0"/>
                        <a:ea typeface="Champagne &amp; Limousines" pitchFamily="34" charset="0"/>
                      </a:endParaRPr>
                    </a:p>
                  </a:txBody>
                  <a:tcPr anchor="ctr"/>
                </a:tc>
                <a:tc hMerge="1">
                  <a:txBody>
                    <a:bodyPr/>
                    <a:lstStyle/>
                    <a:p>
                      <a:pPr algn="ctr"/>
                      <a:endParaRPr lang="pt-PT" sz="4000" dirty="0">
                        <a:latin typeface="Caneletter Script Personal Use" pitchFamily="50" charset="0"/>
                      </a:endParaRPr>
                    </a:p>
                  </a:txBody>
                  <a:tcPr anchor="ctr"/>
                </a:tc>
              </a:tr>
              <a:tr h="786094">
                <a:tc gridSpan="2">
                  <a:txBody>
                    <a:bodyPr/>
                    <a:lstStyle/>
                    <a:p>
                      <a:pPr algn="ctr"/>
                      <a:r>
                        <a:rPr lang="pt-PT" sz="2400" b="1" dirty="0" smtClean="0">
                          <a:latin typeface="Century Gothic" pitchFamily="34" charset="0"/>
                        </a:rPr>
                        <a:t>Extras </a:t>
                      </a:r>
                    </a:p>
                    <a:p>
                      <a:pPr algn="ctr"/>
                      <a:r>
                        <a:rPr lang="pt-PT" sz="1000" b="0" dirty="0" smtClean="0">
                          <a:latin typeface="Century Gothic" pitchFamily="34" charset="0"/>
                        </a:rPr>
                        <a:t>(Caso</a:t>
                      </a:r>
                      <a:r>
                        <a:rPr lang="pt-PT" sz="1000" b="0" baseline="0" dirty="0" smtClean="0">
                          <a:latin typeface="Century Gothic" pitchFamily="34" charset="0"/>
                        </a:rPr>
                        <a:t> pretenda este serviço, o valor acresce ao serviço anterior)</a:t>
                      </a:r>
                      <a:endParaRPr lang="pt-PT" sz="1000" b="0" dirty="0">
                        <a:latin typeface="Century Gothic" pitchFamily="34" charset="0"/>
                      </a:endParaRPr>
                    </a:p>
                  </a:txBody>
                  <a:tcPr anchor="ctr"/>
                </a:tc>
                <a:tc hMerge="1">
                  <a:txBody>
                    <a:bodyPr/>
                    <a:lstStyle/>
                    <a:p>
                      <a:pPr algn="ctr"/>
                      <a:endParaRPr lang="pt-PT" sz="1200" dirty="0">
                        <a:latin typeface="Century Gothic" pitchFamily="34" charset="0"/>
                      </a:endParaRPr>
                    </a:p>
                  </a:txBody>
                  <a:tcPr anchor="ctr"/>
                </a:tc>
              </a:tr>
              <a:tr h="961307">
                <a:tc>
                  <a:txBody>
                    <a:bodyPr/>
                    <a:lstStyle/>
                    <a:p>
                      <a:pPr algn="ctr"/>
                      <a:r>
                        <a:rPr lang="pt-PT" sz="1400" b="1" dirty="0" smtClean="0">
                          <a:latin typeface="Century Gothic" pitchFamily="34" charset="0"/>
                        </a:rPr>
                        <a:t>Cartas personalizadas </a:t>
                      </a:r>
                    </a:p>
                    <a:p>
                      <a:pPr algn="l"/>
                      <a:r>
                        <a:rPr lang="pt-PT" sz="800" dirty="0" smtClean="0">
                          <a:latin typeface="Century Gothic" pitchFamily="34" charset="0"/>
                        </a:rPr>
                        <a:t>-</a:t>
                      </a:r>
                      <a:r>
                        <a:rPr lang="pt-PT" sz="800" baseline="0" dirty="0" smtClean="0">
                          <a:latin typeface="Century Gothic" pitchFamily="34" charset="0"/>
                        </a:rPr>
                        <a:t> </a:t>
                      </a:r>
                      <a:r>
                        <a:rPr lang="pt-PT" sz="800" dirty="0" smtClean="0">
                          <a:latin typeface="Century Gothic" pitchFamily="34" charset="0"/>
                        </a:rPr>
                        <a:t>Cartas individuais</a:t>
                      </a:r>
                      <a:r>
                        <a:rPr lang="pt-PT" sz="800" baseline="0" dirty="0" smtClean="0">
                          <a:latin typeface="Century Gothic" pitchFamily="34" charset="0"/>
                        </a:rPr>
                        <a:t> com o nome dos noivos que surgirão no meio de certas ilusões e que serão entregues como uma recordação a todos os seus convidados.</a:t>
                      </a:r>
                      <a:endParaRPr lang="pt-PT" sz="800" dirty="0">
                        <a:latin typeface="Century Gothic" pitchFamily="34" charset="0"/>
                      </a:endParaRPr>
                    </a:p>
                  </a:txBody>
                  <a:tcPr anchor="ctr">
                    <a:lnR w="12700" cap="flat" cmpd="sng" algn="ctr">
                      <a:solidFill>
                        <a:scrgbClr r="0" g="0" b="0"/>
                      </a:solidFill>
                      <a:prstDash val="solid"/>
                      <a:round/>
                      <a:headEnd type="none" w="med" len="med"/>
                      <a:tailEnd type="none" w="med" len="med"/>
                    </a:lnR>
                  </a:tcPr>
                </a:tc>
                <a:tc>
                  <a:txBody>
                    <a:bodyPr/>
                    <a:lstStyle/>
                    <a:p>
                      <a:pPr algn="ctr"/>
                      <a:r>
                        <a:rPr lang="pt-PT" sz="1200" b="1" dirty="0" smtClean="0">
                          <a:latin typeface="Century Gothic" pitchFamily="34" charset="0"/>
                        </a:rPr>
                        <a:t>OFERTA</a:t>
                      </a: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1335591">
                <a:tc>
                  <a:txBody>
                    <a:bodyPr/>
                    <a:lstStyle/>
                    <a:p>
                      <a:pPr algn="ctr"/>
                      <a:r>
                        <a:rPr lang="en-US" sz="1400" b="1" dirty="0" smtClean="0">
                          <a:latin typeface="Century Gothic" pitchFamily="34" charset="0"/>
                        </a:rPr>
                        <a:t>V</a:t>
                      </a:r>
                      <a:r>
                        <a:rPr lang="pt-PT" sz="1400" b="1" dirty="0" err="1" smtClean="0">
                          <a:latin typeface="Century Gothic" pitchFamily="34" charset="0"/>
                        </a:rPr>
                        <a:t>ideos</a:t>
                      </a:r>
                      <a:r>
                        <a:rPr lang="pt-PT" sz="1400" b="1" dirty="0" smtClean="0">
                          <a:latin typeface="Century Gothic" pitchFamily="34" charset="0"/>
                        </a:rPr>
                        <a:t> e Fotografias</a:t>
                      </a:r>
                      <a:r>
                        <a:rPr lang="pt-PT" sz="1400" b="1" baseline="0" dirty="0" smtClean="0">
                          <a:latin typeface="Century Gothic" pitchFamily="34" charset="0"/>
                        </a:rPr>
                        <a:t> mágicas</a:t>
                      </a:r>
                    </a:p>
                    <a:p>
                      <a:pPr algn="l"/>
                      <a:r>
                        <a:rPr lang="pt-PT" sz="800" baseline="0" dirty="0" smtClean="0">
                          <a:latin typeface="Century Gothic" pitchFamily="34" charset="0"/>
                        </a:rPr>
                        <a:t>- Recorde todos os momentos mágicos no seu casamento com um fotografo exclusivo para registar as caras de espanto dos seus convidados (Será entregue um Cd personalizado com fotografias em alta definição.</a:t>
                      </a:r>
                      <a:endParaRPr lang="pt-PT" sz="800" dirty="0" smtClean="0">
                        <a:latin typeface="Century Gothic" pitchFamily="34" charset="0"/>
                      </a:endParaRPr>
                    </a:p>
                    <a:p>
                      <a:pPr algn="l"/>
                      <a:endParaRPr lang="pt-PT" sz="800" dirty="0">
                        <a:latin typeface="Century Gothic" pitchFamily="34" charset="0"/>
                      </a:endParaRPr>
                    </a:p>
                  </a:txBody>
                  <a:tcPr anchor="ctr"/>
                </a:tc>
                <a:tc>
                  <a:txBody>
                    <a:bodyPr/>
                    <a:lstStyle/>
                    <a:p>
                      <a:pPr algn="ctr"/>
                      <a:r>
                        <a:rPr lang="pt-PT" sz="1200" b="1" dirty="0" smtClean="0">
                          <a:latin typeface="Century Gothic" pitchFamily="34" charset="0"/>
                        </a:rPr>
                        <a:t>90€</a:t>
                      </a:r>
                    </a:p>
                  </a:txBody>
                  <a:tcPr anchor="ctr">
                    <a:lnT w="12700" cap="flat" cmpd="sng" algn="ctr">
                      <a:solidFill>
                        <a:scrgbClr r="0" g="0" b="0"/>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4471748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xão recta 5"/>
          <p:cNvCxnSpPr/>
          <p:nvPr/>
        </p:nvCxnSpPr>
        <p:spPr>
          <a:xfrm>
            <a:off x="0" y="1115616"/>
            <a:ext cx="46257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Conexão recta 7"/>
          <p:cNvCxnSpPr/>
          <p:nvPr/>
        </p:nvCxnSpPr>
        <p:spPr>
          <a:xfrm>
            <a:off x="0" y="1202482"/>
            <a:ext cx="448173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Conexão recta 13"/>
          <p:cNvCxnSpPr/>
          <p:nvPr/>
        </p:nvCxnSpPr>
        <p:spPr>
          <a:xfrm>
            <a:off x="548680" y="1187624"/>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Conexão recta 14"/>
          <p:cNvCxnSpPr/>
          <p:nvPr/>
        </p:nvCxnSpPr>
        <p:spPr>
          <a:xfrm>
            <a:off x="476672" y="1187624"/>
            <a:ext cx="0" cy="7920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descr="Captura de ecrã 2014-08-6, às 19.40.1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0688" y="179512"/>
            <a:ext cx="3312368" cy="822949"/>
          </a:xfrm>
          <a:prstGeom prst="rect">
            <a:avLst/>
          </a:prstGeom>
        </p:spPr>
      </p:pic>
      <p:pic>
        <p:nvPicPr>
          <p:cNvPr id="17" name="Picture 16" descr="Captura de ecrã 2014-07-27, às 14.25.0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69160" y="34847"/>
            <a:ext cx="1741548" cy="1295276"/>
          </a:xfrm>
          <a:prstGeom prst="rect">
            <a:avLst/>
          </a:prstGeom>
        </p:spPr>
      </p:pic>
      <p:pic>
        <p:nvPicPr>
          <p:cNvPr id="19" name="Picture 18" descr="logo_jm.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8640" y="8175254"/>
            <a:ext cx="1610435" cy="939420"/>
          </a:xfrm>
          <a:prstGeom prst="rect">
            <a:avLst/>
          </a:prstGeom>
        </p:spPr>
      </p:pic>
      <p:sp>
        <p:nvSpPr>
          <p:cNvPr id="20" name="CaixaDeTexto 10"/>
          <p:cNvSpPr txBox="1"/>
          <p:nvPr/>
        </p:nvSpPr>
        <p:spPr>
          <a:xfrm>
            <a:off x="4797152" y="8172400"/>
            <a:ext cx="1961456" cy="938719"/>
          </a:xfrm>
          <a:prstGeom prst="rect">
            <a:avLst/>
          </a:prstGeom>
          <a:noFill/>
        </p:spPr>
        <p:txBody>
          <a:bodyPr wrap="square" rtlCol="0">
            <a:spAutoFit/>
          </a:bodyPr>
          <a:lstStyle/>
          <a:p>
            <a:pPr algn="r"/>
            <a:r>
              <a:rPr lang="pt-PT" sz="1100" u="sng" dirty="0" smtClean="0">
                <a:latin typeface="Century Gothic" pitchFamily="34" charset="0"/>
              </a:rPr>
              <a:t>CONTACTOS:</a:t>
            </a:r>
          </a:p>
          <a:p>
            <a:pPr algn="r"/>
            <a:r>
              <a:rPr lang="pt-PT" sz="1100" dirty="0" smtClean="0">
                <a:latin typeface="Century Gothic" pitchFamily="34" charset="0"/>
              </a:rPr>
              <a:t>Ana Amorim</a:t>
            </a:r>
          </a:p>
          <a:p>
            <a:pPr algn="r"/>
            <a:r>
              <a:rPr lang="pt-PT" sz="1100" dirty="0" smtClean="0">
                <a:latin typeface="Century Gothic" pitchFamily="34" charset="0"/>
              </a:rPr>
              <a:t>(+351) 96 161 40 74</a:t>
            </a:r>
          </a:p>
          <a:p>
            <a:pPr algn="r"/>
            <a:r>
              <a:rPr lang="pt-PT" sz="1100" dirty="0" err="1" smtClean="0">
                <a:latin typeface="Century Gothic" pitchFamily="34" charset="0"/>
              </a:rPr>
              <a:t>info@joaomiranda.com</a:t>
            </a:r>
            <a:endParaRPr lang="pt-PT" sz="1100" dirty="0" smtClean="0">
              <a:latin typeface="Century Gothic" pitchFamily="34" charset="0"/>
            </a:endParaRPr>
          </a:p>
          <a:p>
            <a:pPr algn="r"/>
            <a:r>
              <a:rPr lang="pt-PT" sz="1100" dirty="0" err="1" smtClean="0">
                <a:latin typeface="Century Gothic" pitchFamily="34" charset="0"/>
              </a:rPr>
              <a:t>www.joaomiranda.com</a:t>
            </a:r>
            <a:endParaRPr lang="pt-PT" sz="1100" dirty="0" smtClean="0">
              <a:latin typeface="Century Gothic" pitchFamily="34" charset="0"/>
            </a:endParaRPr>
          </a:p>
        </p:txBody>
      </p:sp>
      <p:sp>
        <p:nvSpPr>
          <p:cNvPr id="4" name="TextBox 3"/>
          <p:cNvSpPr txBox="1"/>
          <p:nvPr/>
        </p:nvSpPr>
        <p:spPr>
          <a:xfrm>
            <a:off x="908720" y="2555776"/>
            <a:ext cx="4824536" cy="1323439"/>
          </a:xfrm>
          <a:prstGeom prst="rect">
            <a:avLst/>
          </a:prstGeom>
          <a:noFill/>
        </p:spPr>
        <p:txBody>
          <a:bodyPr wrap="square" rtlCol="0">
            <a:spAutoFit/>
          </a:bodyPr>
          <a:lstStyle/>
          <a:p>
            <a:r>
              <a:rPr lang="en-US" sz="2800" i="1" dirty="0" smtClean="0"/>
              <a:t>“</a:t>
            </a:r>
            <a:r>
              <a:rPr lang="en-US" sz="2800" i="1" dirty="0" err="1" smtClean="0"/>
              <a:t>Sem</a:t>
            </a:r>
            <a:r>
              <a:rPr lang="en-US" sz="2800" i="1" dirty="0" smtClean="0"/>
              <a:t> </a:t>
            </a:r>
            <a:r>
              <a:rPr lang="en-US" sz="2800" i="1" dirty="0" err="1" smtClean="0"/>
              <a:t>dúvida</a:t>
            </a:r>
            <a:r>
              <a:rPr lang="en-US" sz="2800" i="1" dirty="0" smtClean="0"/>
              <a:t> um dos </a:t>
            </a:r>
            <a:r>
              <a:rPr lang="en-US" sz="2800" i="1" dirty="0" err="1" smtClean="0"/>
              <a:t>melhores</a:t>
            </a:r>
            <a:r>
              <a:rPr lang="en-US" sz="2800" i="1" dirty="0" smtClean="0"/>
              <a:t> </a:t>
            </a:r>
            <a:r>
              <a:rPr lang="en-US" sz="2800" i="1" dirty="0" err="1" smtClean="0"/>
              <a:t>ilusionistas</a:t>
            </a:r>
            <a:r>
              <a:rPr lang="en-US" sz="2800" i="1" dirty="0" smtClean="0"/>
              <a:t> </a:t>
            </a:r>
            <a:r>
              <a:rPr lang="en-US" sz="2800" i="1" dirty="0" err="1" smtClean="0"/>
              <a:t>portugueses</a:t>
            </a:r>
            <a:r>
              <a:rPr lang="en-US" sz="2800" i="1" dirty="0" smtClean="0"/>
              <a:t>.</a:t>
            </a:r>
            <a:r>
              <a:rPr lang="en-US" sz="2800" dirty="0" smtClean="0"/>
              <a:t>”</a:t>
            </a:r>
          </a:p>
          <a:p>
            <a:r>
              <a:rPr lang="en-US" sz="2400" dirty="0" smtClean="0"/>
              <a:t>Pedro </a:t>
            </a:r>
            <a:r>
              <a:rPr lang="en-US" sz="2400" dirty="0" err="1" smtClean="0"/>
              <a:t>Abrunhosa</a:t>
            </a:r>
            <a:r>
              <a:rPr lang="en-US" sz="2400" dirty="0"/>
              <a:t> </a:t>
            </a:r>
            <a:r>
              <a:rPr lang="en-US" sz="2400" dirty="0" smtClean="0"/>
              <a:t>- </a:t>
            </a:r>
            <a:r>
              <a:rPr lang="en-US" sz="2400" dirty="0" err="1" smtClean="0"/>
              <a:t>músico</a:t>
            </a:r>
            <a:endParaRPr lang="en-US" sz="2400" dirty="0"/>
          </a:p>
        </p:txBody>
      </p:sp>
      <p:sp>
        <p:nvSpPr>
          <p:cNvPr id="18" name="TextBox 17"/>
          <p:cNvSpPr txBox="1"/>
          <p:nvPr/>
        </p:nvSpPr>
        <p:spPr>
          <a:xfrm>
            <a:off x="1052736" y="4211960"/>
            <a:ext cx="4824536" cy="892552"/>
          </a:xfrm>
          <a:prstGeom prst="rect">
            <a:avLst/>
          </a:prstGeom>
          <a:noFill/>
        </p:spPr>
        <p:txBody>
          <a:bodyPr wrap="square" rtlCol="0">
            <a:spAutoFit/>
          </a:bodyPr>
          <a:lstStyle/>
          <a:p>
            <a:r>
              <a:rPr lang="en-US" sz="2800" i="1" dirty="0" smtClean="0"/>
              <a:t>“Arte </a:t>
            </a:r>
            <a:r>
              <a:rPr lang="en-US" sz="2800" i="1" dirty="0" err="1" smtClean="0"/>
              <a:t>ao</a:t>
            </a:r>
            <a:r>
              <a:rPr lang="en-US" sz="2800" i="1" dirty="0" smtClean="0"/>
              <a:t> </a:t>
            </a:r>
            <a:r>
              <a:rPr lang="en-US" sz="2800" i="1" dirty="0" err="1" smtClean="0"/>
              <a:t>mais</a:t>
            </a:r>
            <a:r>
              <a:rPr lang="en-US" sz="2800" i="1" dirty="0" smtClean="0"/>
              <a:t> alto </a:t>
            </a:r>
            <a:r>
              <a:rPr lang="en-US" sz="2800" i="1" dirty="0" err="1" smtClean="0"/>
              <a:t>nível</a:t>
            </a:r>
            <a:r>
              <a:rPr lang="en-US" sz="2800" i="1" dirty="0"/>
              <a:t>!</a:t>
            </a:r>
            <a:r>
              <a:rPr lang="en-US" sz="2800" dirty="0" smtClean="0"/>
              <a:t>” </a:t>
            </a:r>
            <a:endParaRPr lang="en-US" sz="2400" dirty="0" smtClean="0"/>
          </a:p>
          <a:p>
            <a:r>
              <a:rPr lang="en-US" sz="2400" dirty="0" smtClean="0"/>
              <a:t>João </a:t>
            </a:r>
            <a:r>
              <a:rPr lang="en-US" sz="2400" dirty="0" err="1" smtClean="0"/>
              <a:t>Manzarra</a:t>
            </a:r>
            <a:r>
              <a:rPr lang="en-US" sz="2400" dirty="0" smtClean="0"/>
              <a:t> – </a:t>
            </a:r>
            <a:r>
              <a:rPr lang="en-US" sz="2400" dirty="0" err="1" smtClean="0"/>
              <a:t>apresentador</a:t>
            </a:r>
            <a:r>
              <a:rPr lang="en-US" sz="2400" dirty="0" smtClean="0"/>
              <a:t> </a:t>
            </a:r>
            <a:endParaRPr lang="en-US" sz="2400" dirty="0"/>
          </a:p>
        </p:txBody>
      </p:sp>
      <p:sp>
        <p:nvSpPr>
          <p:cNvPr id="21" name="TextBox 20"/>
          <p:cNvSpPr txBox="1"/>
          <p:nvPr/>
        </p:nvSpPr>
        <p:spPr>
          <a:xfrm>
            <a:off x="1052736" y="5508104"/>
            <a:ext cx="4824536" cy="1754326"/>
          </a:xfrm>
          <a:prstGeom prst="rect">
            <a:avLst/>
          </a:prstGeom>
          <a:noFill/>
        </p:spPr>
        <p:txBody>
          <a:bodyPr wrap="square" rtlCol="0">
            <a:spAutoFit/>
          </a:bodyPr>
          <a:lstStyle/>
          <a:p>
            <a:r>
              <a:rPr lang="en-US" sz="2800" i="1" dirty="0" smtClean="0"/>
              <a:t>“</a:t>
            </a:r>
            <a:r>
              <a:rPr lang="en-US" sz="2800" i="1" dirty="0" err="1" smtClean="0"/>
              <a:t>Excelente</a:t>
            </a:r>
            <a:r>
              <a:rPr lang="en-US" sz="2800" i="1" dirty="0" smtClean="0"/>
              <a:t> </a:t>
            </a:r>
            <a:r>
              <a:rPr lang="en-US" sz="2800" i="1" dirty="0" err="1" smtClean="0"/>
              <a:t>entretenimento</a:t>
            </a:r>
            <a:r>
              <a:rPr lang="en-US" sz="2800" i="1" dirty="0" smtClean="0"/>
              <a:t> no </a:t>
            </a:r>
            <a:r>
              <a:rPr lang="en-US" sz="2800" i="1" dirty="0" err="1" smtClean="0"/>
              <a:t>baptizado</a:t>
            </a:r>
            <a:r>
              <a:rPr lang="en-US" sz="2800" i="1" dirty="0" smtClean="0"/>
              <a:t> do </a:t>
            </a:r>
            <a:r>
              <a:rPr lang="en-US" sz="2800" i="1" dirty="0" err="1" smtClean="0"/>
              <a:t>meu</a:t>
            </a:r>
            <a:r>
              <a:rPr lang="en-US" sz="2800" i="1" dirty="0" smtClean="0"/>
              <a:t> </a:t>
            </a:r>
            <a:r>
              <a:rPr lang="en-US" sz="2800" i="1" dirty="0" err="1" smtClean="0"/>
              <a:t>filho</a:t>
            </a:r>
            <a:r>
              <a:rPr lang="en-US" sz="2800" i="1" dirty="0" smtClean="0"/>
              <a:t>. </a:t>
            </a:r>
            <a:r>
              <a:rPr lang="en-US" sz="2800" i="1" dirty="0" err="1" smtClean="0"/>
              <a:t>Muito</a:t>
            </a:r>
            <a:r>
              <a:rPr lang="en-US" sz="2800" i="1" dirty="0" smtClean="0"/>
              <a:t> obrigado.</a:t>
            </a:r>
            <a:r>
              <a:rPr lang="en-US" sz="2800" dirty="0" smtClean="0"/>
              <a:t>” </a:t>
            </a:r>
            <a:endParaRPr lang="pt-PT" sz="2400" dirty="0" smtClean="0"/>
          </a:p>
          <a:p>
            <a:r>
              <a:rPr lang="pt-PT" sz="2400" dirty="0" err="1" smtClean="0"/>
              <a:t>Pepe</a:t>
            </a:r>
            <a:r>
              <a:rPr lang="pt-PT" sz="2400" dirty="0" smtClean="0"/>
              <a:t> </a:t>
            </a:r>
            <a:r>
              <a:rPr lang="en-US" sz="2400" dirty="0" smtClean="0"/>
              <a:t>– </a:t>
            </a:r>
            <a:r>
              <a:rPr lang="en-US" sz="2400" dirty="0" err="1" smtClean="0"/>
              <a:t>jogador</a:t>
            </a:r>
            <a:r>
              <a:rPr lang="en-US" sz="2400" dirty="0" smtClean="0"/>
              <a:t> </a:t>
            </a:r>
            <a:r>
              <a:rPr lang="en-US" sz="2400" dirty="0" err="1" smtClean="0"/>
              <a:t>futebol</a:t>
            </a:r>
            <a:r>
              <a:rPr lang="en-US" sz="2400" dirty="0" smtClean="0"/>
              <a:t> Real Madrid</a:t>
            </a:r>
            <a:endParaRPr lang="en-US" sz="2400" dirty="0"/>
          </a:p>
        </p:txBody>
      </p:sp>
    </p:spTree>
    <p:extLst>
      <p:ext uri="{BB962C8B-B14F-4D97-AF65-F5344CB8AC3E}">
        <p14:creationId xmlns:p14="http://schemas.microsoft.com/office/powerpoint/2010/main" val="242513710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4859</TotalTime>
  <Words>606</Words>
  <Application>Microsoft Macintosh PowerPoint</Application>
  <PresentationFormat>On-screen Show (4:3)</PresentationFormat>
  <Paragraphs>103</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Pia</dc:creator>
  <cp:lastModifiedBy>João Miranda</cp:lastModifiedBy>
  <cp:revision>113</cp:revision>
  <dcterms:created xsi:type="dcterms:W3CDTF">2013-12-16T23:35:44Z</dcterms:created>
  <dcterms:modified xsi:type="dcterms:W3CDTF">2015-08-15T12:55:10Z</dcterms:modified>
</cp:coreProperties>
</file>